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9" r:id="rId2"/>
    <p:sldId id="361" r:id="rId3"/>
    <p:sldId id="392" r:id="rId4"/>
    <p:sldId id="370" r:id="rId5"/>
    <p:sldId id="389" r:id="rId6"/>
    <p:sldId id="377" r:id="rId7"/>
    <p:sldId id="367" r:id="rId8"/>
    <p:sldId id="390" r:id="rId9"/>
    <p:sldId id="366" r:id="rId10"/>
    <p:sldId id="365" r:id="rId11"/>
    <p:sldId id="362" r:id="rId12"/>
    <p:sldId id="393" r:id="rId13"/>
    <p:sldId id="388" r:id="rId14"/>
    <p:sldId id="391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624" y="-9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E203F-B4B7-0347-8A3A-06E374FCF85C}" type="datetimeFigureOut">
              <a:rPr lang="en-US" smtClean="0"/>
              <a:t>11/07/17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53261-6775-414D-957E-464DB7ED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28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Shape 2"/>
          <p:cNvSpPr txBox="1"/>
          <p:nvPr/>
        </p:nvSpPr>
        <p:spPr>
          <a:xfrm>
            <a:off x="-360" y="0"/>
            <a:ext cx="2971800" cy="459720"/>
          </a:xfrm>
          <a:prstGeom prst="rect">
            <a:avLst/>
          </a:prstGeom>
        </p:spPr>
      </p:sp>
      <p:sp>
        <p:nvSpPr>
          <p:cNvPr id="7" name="TextShape 3"/>
          <p:cNvSpPr txBox="1"/>
          <p:nvPr/>
        </p:nvSpPr>
        <p:spPr>
          <a:xfrm>
            <a:off x="3885840" y="0"/>
            <a:ext cx="2971800" cy="459720"/>
          </a:xfrm>
          <a:prstGeom prst="rect">
            <a:avLst/>
          </a:prstGeom>
        </p:spPr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51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/>
              <a:t>Click to edit the notes' format</a:t>
            </a:r>
            <a:endParaRPr/>
          </a:p>
        </p:txBody>
      </p:sp>
      <p:sp>
        <p:nvSpPr>
          <p:cNvPr id="9" name="TextShape 5"/>
          <p:cNvSpPr txBox="1"/>
          <p:nvPr/>
        </p:nvSpPr>
        <p:spPr>
          <a:xfrm>
            <a:off x="-360" y="8684280"/>
            <a:ext cx="2971800" cy="459720"/>
          </a:xfrm>
          <a:prstGeom prst="rect">
            <a:avLst/>
          </a:prstGeom>
        </p:spPr>
      </p:sp>
      <p:sp>
        <p:nvSpPr>
          <p:cNvPr id="10" name="PlaceHolder 6"/>
          <p:cNvSpPr>
            <a:spLocks noGrp="1"/>
          </p:cNvSpPr>
          <p:nvPr>
            <p:ph type="sldNum"/>
          </p:nvPr>
        </p:nvSpPr>
        <p:spPr>
          <a:xfrm>
            <a:off x="3885840" y="8686440"/>
            <a:ext cx="2971800" cy="4575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E1812181-21D1-4101-8131-B11121B18121}" type="slidenum">
              <a:rPr lang="en-US" sz="120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37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C1E1B1C1-9101-4191-91E1-018171114141}" type="slidenum">
              <a:rPr lang="en-US" sz="1200"/>
              <a:t>1</a:t>
            </a:fld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209120"/>
          </a:xfrm>
          <a:prstGeom prst="rect">
            <a:avLst/>
          </a:pr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 smtClean="0">
                <a:solidFill>
                  <a:srgbClr val="5E11A6"/>
                </a:solidFill>
                <a:latin typeface="Arial"/>
              </a:rPr>
              <a:t>David Sharp – MEDEX’15 9</a:t>
            </a:r>
            <a:r>
              <a:rPr lang="en-GB" sz="1600" baseline="30000" dirty="0" smtClean="0">
                <a:solidFill>
                  <a:srgbClr val="5E11A6"/>
                </a:solidFill>
                <a:latin typeface="Arial"/>
              </a:rPr>
              <a:t>th</a:t>
            </a:r>
            <a:r>
              <a:rPr lang="en-GB" sz="1600" dirty="0" smtClean="0">
                <a:solidFill>
                  <a:srgbClr val="5E11A6"/>
                </a:solidFill>
                <a:latin typeface="Arial"/>
              </a:rPr>
              <a:t>-12</a:t>
            </a:r>
            <a:r>
              <a:rPr lang="en-GB" sz="1600" baseline="30000" dirty="0" smtClean="0">
                <a:solidFill>
                  <a:srgbClr val="5E11A6"/>
                </a:solidFill>
                <a:latin typeface="Arial"/>
              </a:rPr>
              <a:t>th</a:t>
            </a:r>
            <a:r>
              <a:rPr lang="en-GB" sz="1600" dirty="0" smtClean="0">
                <a:solidFill>
                  <a:srgbClr val="5E11A6"/>
                </a:solidFill>
                <a:latin typeface="Arial"/>
              </a:rPr>
              <a:t> June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 smtClean="0">
                <a:solidFill>
                  <a:srgbClr val="5E11A6"/>
                </a:solidFill>
                <a:latin typeface="Arial"/>
              </a:rPr>
              <a:t>David Sharp – IOP Conference, April 2014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 smtClean="0">
                <a:solidFill>
                  <a:srgbClr val="5E11A6"/>
                </a:solidFill>
                <a:latin typeface="Arial"/>
              </a:rPr>
              <a:t>David Sharp – IOP Conference, April 2014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 smtClean="0">
                <a:solidFill>
                  <a:srgbClr val="5E11A6"/>
                </a:solidFill>
                <a:latin typeface="Arial"/>
              </a:rPr>
              <a:t>David Sharp – IOP Conference, April 2014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 smtClean="0">
                <a:solidFill>
                  <a:srgbClr val="5E11A6"/>
                </a:solidFill>
                <a:latin typeface="Arial"/>
              </a:rPr>
              <a:t>David Sharp – IOP Conference, April 2014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90920" y="621810"/>
            <a:ext cx="6248160" cy="87075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r>
              <a:rPr lang="en-GB"/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590920" y="1485810"/>
            <a:ext cx="6248160" cy="339471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buFont typeface="R Frutiger Roman"/>
              <a:buChar char="•"/>
            </a:pPr>
            <a:r>
              <a:rPr lang="en-GB"/>
              <a:t>Click to edit the outline text format</a:t>
            </a:r>
            <a:endParaRPr/>
          </a:p>
          <a:p>
            <a:pPr lvl="1">
              <a:buFont typeface="R Frutiger Roman"/>
              <a:buChar char="–"/>
            </a:pPr>
            <a:r>
              <a:rPr lang="en-GB"/>
              <a:t>Second Outline Level</a:t>
            </a:r>
            <a:endParaRPr/>
          </a:p>
          <a:p>
            <a:pPr lvl="2">
              <a:buFont typeface="R Frutiger Roman"/>
              <a:buChar char="•"/>
            </a:pPr>
            <a:r>
              <a:rPr lang="en-GB"/>
              <a:t>Third Outline Level</a:t>
            </a:r>
            <a:endParaRPr/>
          </a:p>
          <a:p>
            <a:pPr lvl="3">
              <a:buFont typeface="R Frutiger Roman"/>
              <a:buChar char="–"/>
            </a:pPr>
            <a:r>
              <a:rPr lang="en-GB"/>
              <a:t>Fourth Outline Level</a:t>
            </a:r>
            <a:endParaRPr/>
          </a:p>
          <a:p>
            <a:pPr lvl="4">
              <a:buFont typeface="R Frutiger Roman"/>
              <a:buChar char="»"/>
            </a:pPr>
            <a:r>
              <a:rPr lang="en-GB"/>
              <a:t>Fifth Outline Level</a:t>
            </a:r>
            <a:endParaRPr/>
          </a:p>
          <a:p>
            <a:pPr lvl="5">
              <a:buFont typeface="R Frutiger Roman"/>
              <a:buChar char="»"/>
            </a:pPr>
            <a:r>
              <a:rPr lang="en-GB"/>
              <a:t>Sixth Outline Level</a:t>
            </a:r>
            <a:endParaRPr/>
          </a:p>
          <a:p>
            <a:pPr lvl="6">
              <a:buFont typeface="R Frutiger Roman"/>
              <a:buChar char="»"/>
            </a:pPr>
            <a:r>
              <a:rPr lang="en-GB"/>
              <a:t>Seventh Outline Level</a:t>
            </a:r>
            <a:endParaRPr/>
          </a:p>
          <a:p>
            <a:pPr lvl="7">
              <a:buFont typeface="R Frutiger Roman"/>
              <a:buChar char="»"/>
            </a:pPr>
            <a:r>
              <a:rPr lang="en-GB"/>
              <a:t>Eighth Outline Level</a:t>
            </a:r>
            <a:endParaRPr/>
          </a:p>
          <a:p>
            <a:pPr lvl="8">
              <a:buFont typeface="R Frutiger Roman"/>
              <a:buChar char="»"/>
            </a:pPr>
            <a:r>
              <a:rPr lang="en-GB"/>
              <a:t>Ninth Outline Level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 smtClean="0">
                <a:solidFill>
                  <a:srgbClr val="5E11A6"/>
                </a:solidFill>
                <a:latin typeface="Arial"/>
              </a:rPr>
              <a:t>David Sharp – MEDEX’15 9</a:t>
            </a:r>
            <a:r>
              <a:rPr lang="en-GB" sz="1600" baseline="30000" dirty="0" smtClean="0">
                <a:solidFill>
                  <a:srgbClr val="5E11A6"/>
                </a:solidFill>
                <a:latin typeface="Arial"/>
              </a:rPr>
              <a:t>th</a:t>
            </a:r>
            <a:r>
              <a:rPr lang="en-GB" sz="1600" dirty="0" smtClean="0">
                <a:solidFill>
                  <a:srgbClr val="5E11A6"/>
                </a:solidFill>
                <a:latin typeface="Arial"/>
              </a:rPr>
              <a:t>-12</a:t>
            </a:r>
            <a:r>
              <a:rPr lang="en-GB" sz="1600" baseline="30000" dirty="0" smtClean="0">
                <a:solidFill>
                  <a:srgbClr val="5E11A6"/>
                </a:solidFill>
                <a:latin typeface="Arial"/>
              </a:rPr>
              <a:t>th</a:t>
            </a:r>
            <a:r>
              <a:rPr lang="en-GB" sz="1600" dirty="0" smtClean="0">
                <a:solidFill>
                  <a:srgbClr val="5E11A6"/>
                </a:solidFill>
                <a:latin typeface="Arial"/>
              </a:rPr>
              <a:t> June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NUL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emf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432" y="0"/>
            <a:ext cx="2176476" cy="2190600"/>
          </a:xfrm>
          <a:prstGeom prst="rect">
            <a:avLst/>
          </a:prstGeom>
        </p:spPr>
      </p:pic>
      <p:sp>
        <p:nvSpPr>
          <p:cNvPr id="12" name="TextShape 1"/>
          <p:cNvSpPr txBox="1"/>
          <p:nvPr/>
        </p:nvSpPr>
        <p:spPr>
          <a:xfrm>
            <a:off x="951732" y="986147"/>
            <a:ext cx="7240535" cy="11077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400" dirty="0" smtClean="0"/>
              <a:t>Some transfer ideas during </a:t>
            </a:r>
            <a:r>
              <a:rPr lang="en-GB" sz="2400" dirty="0" smtClean="0"/>
              <a:t>LS2 and beyond</a:t>
            </a:r>
            <a:endParaRPr lang="en-US" sz="2400" dirty="0"/>
          </a:p>
        </p:txBody>
      </p:sp>
      <p:pic>
        <p:nvPicPr>
          <p:cNvPr id="2" name="Picture 1" descr="M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2562226"/>
            <a:ext cx="12700" cy="9525"/>
          </a:xfrm>
          <a:prstGeom prst="rect">
            <a:avLst/>
          </a:prstGeom>
        </p:spPr>
      </p:pic>
      <p:sp>
        <p:nvSpPr>
          <p:cNvPr id="18" name="TextShape 1"/>
          <p:cNvSpPr txBox="1"/>
          <p:nvPr/>
        </p:nvSpPr>
        <p:spPr>
          <a:xfrm>
            <a:off x="688831" y="1875889"/>
            <a:ext cx="7766343" cy="1420274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en-US" sz="1400" dirty="0"/>
          </a:p>
          <a:p>
            <a:pPr algn="ctr"/>
            <a:endParaRPr lang="en-GB" sz="1600" i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100" y="2571751"/>
            <a:ext cx="5688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David Sharp, 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 smtClean="0"/>
              <a:t>The University of Manchester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 smtClean="0"/>
              <a:t>ISS workshop, July 13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2017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8969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35117" y="284540"/>
            <a:ext cx="8890656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baseline="30000" dirty="0" smtClean="0">
                <a:latin typeface="Helvetica"/>
                <a:cs typeface="Helvetica"/>
              </a:rPr>
              <a:t>210</a:t>
            </a:r>
            <a:r>
              <a:rPr lang="en-GB" sz="2800" b="1" dirty="0" smtClean="0">
                <a:latin typeface="Helvetica"/>
                <a:cs typeface="Helvetica"/>
              </a:rPr>
              <a:t>Pb(</a:t>
            </a:r>
            <a:r>
              <a:rPr lang="en-GB" sz="2800" b="1" i="1" dirty="0" err="1" smtClean="0">
                <a:latin typeface="Helvetica"/>
                <a:cs typeface="Helvetica"/>
              </a:rPr>
              <a:t>d,p</a:t>
            </a:r>
            <a:r>
              <a:rPr lang="en-GB" sz="2800" b="1" dirty="0" smtClean="0">
                <a:latin typeface="Helvetica"/>
                <a:cs typeface="Helvetica"/>
              </a:rPr>
              <a:t>) – Single-particle states near </a:t>
            </a:r>
            <a:r>
              <a:rPr lang="en-GB" sz="2800" b="1" i="1" dirty="0" smtClean="0">
                <a:latin typeface="Helvetica"/>
                <a:cs typeface="Helvetica"/>
              </a:rPr>
              <a:t>N=126</a:t>
            </a:r>
            <a:r>
              <a:rPr lang="en-GB" sz="2800" b="1" dirty="0" smtClean="0">
                <a:latin typeface="Helvetica"/>
                <a:cs typeface="Helvetica"/>
              </a:rPr>
              <a:t>, </a:t>
            </a:r>
            <a:r>
              <a:rPr lang="en-GB" sz="2800" b="1" i="1" dirty="0" smtClean="0">
                <a:latin typeface="Helvetica"/>
                <a:cs typeface="Helvetica"/>
              </a:rPr>
              <a:t>Z=82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0999" y="1040183"/>
            <a:ext cx="80934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Nuclei near doubly-magic shell closures provide good testing grounds for shell-model calculations. 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baseline="30000" dirty="0" smtClean="0">
                <a:latin typeface="Helvetica"/>
                <a:cs typeface="Helvetica"/>
              </a:rPr>
              <a:t>210</a:t>
            </a:r>
            <a:r>
              <a:rPr lang="en-US" sz="1400" dirty="0" smtClean="0">
                <a:latin typeface="Helvetica"/>
                <a:cs typeface="Helvetica"/>
              </a:rPr>
              <a:t>Pb is only two neutrons from the doubly-magic shell closure at </a:t>
            </a:r>
            <a:r>
              <a:rPr lang="en-US" sz="1400" i="1" dirty="0" smtClean="0">
                <a:latin typeface="Helvetica"/>
                <a:cs typeface="Helvetica"/>
              </a:rPr>
              <a:t>Z = 82 </a:t>
            </a:r>
            <a:r>
              <a:rPr lang="en-US" sz="1400" dirty="0" smtClean="0">
                <a:latin typeface="Helvetica"/>
                <a:cs typeface="Helvetica"/>
              </a:rPr>
              <a:t>and </a:t>
            </a:r>
            <a:r>
              <a:rPr lang="en-US" sz="1400" i="1" dirty="0" smtClean="0">
                <a:latin typeface="Helvetica"/>
                <a:cs typeface="Helvetica"/>
              </a:rPr>
              <a:t>N = 126</a:t>
            </a:r>
            <a:r>
              <a:rPr lang="en-US" sz="1400" dirty="0" smtClean="0">
                <a:latin typeface="Helvetica"/>
                <a:cs typeface="Helvetica"/>
              </a:rPr>
              <a:t>. 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Neutron-adding on this nucleus will probe the </a:t>
            </a:r>
            <a:r>
              <a:rPr lang="en-US" sz="1400" b="1" i="1" dirty="0" smtClean="0">
                <a:solidFill>
                  <a:srgbClr val="008000"/>
                </a:solidFill>
                <a:latin typeface="Helvetica"/>
                <a:cs typeface="Helvetica"/>
              </a:rPr>
              <a:t>1g</a:t>
            </a:r>
            <a:r>
              <a:rPr lang="en-US" sz="1400" b="1" i="1" baseline="-25000" dirty="0" smtClean="0">
                <a:solidFill>
                  <a:srgbClr val="008000"/>
                </a:solidFill>
                <a:latin typeface="Helvetica"/>
                <a:cs typeface="Helvetica"/>
              </a:rPr>
              <a:t>9/2</a:t>
            </a:r>
            <a:r>
              <a:rPr lang="en-US" sz="1400" i="1" dirty="0" smtClean="0">
                <a:latin typeface="Helvetica"/>
                <a:cs typeface="Helvetica"/>
              </a:rPr>
              <a:t>, </a:t>
            </a:r>
            <a:r>
              <a:rPr lang="en-US" sz="1400" b="1" i="1" dirty="0" smtClean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0i</a:t>
            </a:r>
            <a:r>
              <a:rPr lang="en-US" sz="1400" b="1" i="1" baseline="-25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11/2</a:t>
            </a:r>
            <a:r>
              <a:rPr lang="en-US" sz="1400" i="1" dirty="0" smtClean="0">
                <a:latin typeface="Helvetica"/>
                <a:cs typeface="Helvetica"/>
              </a:rPr>
              <a:t>, </a:t>
            </a:r>
            <a:r>
              <a:rPr lang="en-US" sz="1400" b="1" i="1" dirty="0" smtClean="0">
                <a:solidFill>
                  <a:schemeClr val="accent5"/>
                </a:solidFill>
                <a:latin typeface="Helvetica"/>
                <a:cs typeface="Helvetica"/>
              </a:rPr>
              <a:t>0j</a:t>
            </a:r>
            <a:r>
              <a:rPr lang="en-US" sz="1400" b="1" i="1" baseline="-25000" dirty="0" smtClean="0">
                <a:solidFill>
                  <a:schemeClr val="accent5"/>
                </a:solidFill>
                <a:latin typeface="Helvetica"/>
                <a:cs typeface="Helvetica"/>
              </a:rPr>
              <a:t>15/2</a:t>
            </a:r>
            <a:r>
              <a:rPr lang="en-US" sz="1400" i="1" dirty="0" smtClean="0">
                <a:latin typeface="Helvetica"/>
                <a:cs typeface="Helvetica"/>
              </a:rPr>
              <a:t>, </a:t>
            </a:r>
            <a:r>
              <a:rPr lang="en-US" sz="14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2d</a:t>
            </a:r>
            <a:r>
              <a:rPr lang="en-US" sz="1400" b="1" i="1" baseline="-25000" dirty="0" smtClean="0">
                <a:solidFill>
                  <a:srgbClr val="FF0000"/>
                </a:solidFill>
                <a:latin typeface="Helvetica"/>
                <a:cs typeface="Helvetica"/>
              </a:rPr>
              <a:t>5/2</a:t>
            </a:r>
            <a:r>
              <a:rPr lang="en-US" sz="1400" i="1" dirty="0" smtClean="0">
                <a:latin typeface="Helvetica"/>
                <a:cs typeface="Helvetica"/>
              </a:rPr>
              <a:t>, </a:t>
            </a:r>
            <a:r>
              <a:rPr lang="en-US" sz="1400" b="1" i="1" dirty="0" smtClean="0">
                <a:latin typeface="Helvetica"/>
                <a:cs typeface="Helvetica"/>
              </a:rPr>
              <a:t>3s</a:t>
            </a:r>
            <a:r>
              <a:rPr lang="en-US" sz="1400" b="1" i="1" baseline="-25000" dirty="0" smtClean="0">
                <a:latin typeface="Helvetica"/>
                <a:cs typeface="Helvetica"/>
              </a:rPr>
              <a:t>1/2</a:t>
            </a:r>
            <a:r>
              <a:rPr lang="en-US" sz="1400" i="1" dirty="0" smtClean="0">
                <a:latin typeface="Helvetica"/>
                <a:cs typeface="Helvetica"/>
              </a:rPr>
              <a:t>, </a:t>
            </a:r>
            <a:r>
              <a:rPr lang="en-US" sz="1400" b="1" i="1" dirty="0" smtClean="0">
                <a:solidFill>
                  <a:srgbClr val="008000"/>
                </a:solidFill>
                <a:latin typeface="Helvetica"/>
                <a:cs typeface="Helvetica"/>
              </a:rPr>
              <a:t>1g</a:t>
            </a:r>
            <a:r>
              <a:rPr lang="en-US" sz="1400" b="1" i="1" baseline="-25000" dirty="0" smtClean="0">
                <a:solidFill>
                  <a:srgbClr val="008000"/>
                </a:solidFill>
                <a:latin typeface="Helvetica"/>
                <a:cs typeface="Helvetica"/>
              </a:rPr>
              <a:t>7/</a:t>
            </a:r>
            <a:r>
              <a:rPr lang="en-US" sz="1400" b="1" baseline="-25000" dirty="0" smtClean="0">
                <a:solidFill>
                  <a:srgbClr val="008000"/>
                </a:solidFill>
                <a:latin typeface="Helvetica"/>
                <a:cs typeface="Helvetica"/>
              </a:rPr>
              <a:t>2 </a:t>
            </a:r>
            <a:r>
              <a:rPr lang="en-US" sz="1400" dirty="0" smtClean="0">
                <a:latin typeface="Helvetica"/>
                <a:cs typeface="Helvetica"/>
              </a:rPr>
              <a:t>and </a:t>
            </a:r>
            <a:r>
              <a:rPr lang="en-US" sz="14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2d</a:t>
            </a:r>
            <a:r>
              <a:rPr lang="en-US" sz="1400" b="1" i="1" baseline="-25000" dirty="0" smtClean="0">
                <a:solidFill>
                  <a:srgbClr val="FF0000"/>
                </a:solidFill>
                <a:latin typeface="Helvetica"/>
                <a:cs typeface="Helvetica"/>
              </a:rPr>
              <a:t>3/2 </a:t>
            </a:r>
            <a:r>
              <a:rPr lang="en-US" sz="1400" dirty="0" smtClean="0">
                <a:latin typeface="Helvetica"/>
                <a:cs typeface="Helvetica"/>
              </a:rPr>
              <a:t>single-particle strength in </a:t>
            </a:r>
            <a:r>
              <a:rPr lang="en-US" sz="1400" baseline="30000" dirty="0" smtClean="0">
                <a:latin typeface="Helvetica"/>
                <a:cs typeface="Helvetica"/>
              </a:rPr>
              <a:t>211</a:t>
            </a:r>
            <a:r>
              <a:rPr lang="en-US" sz="1400" dirty="0" smtClean="0">
                <a:latin typeface="Helvetica"/>
                <a:cs typeface="Helvetica"/>
              </a:rPr>
              <a:t>Pb to varying degrees. The reaction is best suited to the study of the </a:t>
            </a:r>
            <a:r>
              <a:rPr lang="en-US" sz="14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2d</a:t>
            </a:r>
            <a:r>
              <a:rPr lang="en-US" sz="1400" dirty="0" smtClean="0">
                <a:latin typeface="Helvetica"/>
                <a:cs typeface="Helvetica"/>
              </a:rPr>
              <a:t> and </a:t>
            </a:r>
            <a:r>
              <a:rPr lang="en-US" sz="1400" b="1" i="1" dirty="0" smtClean="0">
                <a:latin typeface="Helvetica"/>
                <a:cs typeface="Helvetica"/>
              </a:rPr>
              <a:t>3s</a:t>
            </a:r>
            <a:r>
              <a:rPr lang="en-US" sz="1400" b="1" i="1" baseline="-25000" dirty="0" smtClean="0">
                <a:latin typeface="Helvetica"/>
                <a:cs typeface="Helvetica"/>
              </a:rPr>
              <a:t>1/2 </a:t>
            </a:r>
            <a:r>
              <a:rPr lang="en-US" sz="1400" dirty="0" smtClean="0">
                <a:latin typeface="Helvetica"/>
                <a:cs typeface="Helvetica"/>
              </a:rPr>
              <a:t>states, but will also locate the higher-j strength. 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These data will act as a test of modern shell model calculations and can be used to predict the evolution of single-particle structure further from doubly-magic </a:t>
            </a:r>
            <a:r>
              <a:rPr lang="en-US" sz="1400" baseline="30000" dirty="0" smtClean="0">
                <a:latin typeface="Helvetica"/>
                <a:cs typeface="Helvetica"/>
              </a:rPr>
              <a:t>208</a:t>
            </a:r>
            <a:r>
              <a:rPr lang="en-US" sz="1400" dirty="0" smtClean="0">
                <a:latin typeface="Helvetica"/>
                <a:cs typeface="Helvetica"/>
              </a:rPr>
              <a:t>Pb.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Some previous (</a:t>
            </a:r>
            <a:r>
              <a:rPr lang="en-US" sz="1400" i="1" dirty="0" err="1" smtClean="0">
                <a:latin typeface="Helvetica"/>
                <a:cs typeface="Helvetica"/>
              </a:rPr>
              <a:t>t,d</a:t>
            </a:r>
            <a:r>
              <a:rPr lang="en-US" sz="1400" dirty="0" smtClean="0">
                <a:latin typeface="Helvetica"/>
                <a:cs typeface="Helvetica"/>
              </a:rPr>
              <a:t>) data exist, however, the measured angular distributions were somewhat featureless and therefore assignments are not necessarily reliable.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>
                <a:latin typeface="Helvetica"/>
                <a:cs typeface="Helvetica"/>
              </a:rPr>
              <a:t>In the decay chain of </a:t>
            </a:r>
            <a:r>
              <a:rPr lang="en-US" sz="1400" baseline="30000" dirty="0">
                <a:latin typeface="Helvetica"/>
                <a:cs typeface="Helvetica"/>
              </a:rPr>
              <a:t>228</a:t>
            </a:r>
            <a:r>
              <a:rPr lang="en-US" sz="1400" dirty="0">
                <a:latin typeface="Helvetica"/>
                <a:cs typeface="Helvetica"/>
              </a:rPr>
              <a:t>Th (T</a:t>
            </a:r>
            <a:r>
              <a:rPr lang="en-US" sz="1400" baseline="-25000" dirty="0">
                <a:latin typeface="Helvetica"/>
                <a:cs typeface="Helvetica"/>
              </a:rPr>
              <a:t>1/2 </a:t>
            </a:r>
            <a:r>
              <a:rPr lang="en-US" sz="1400" dirty="0">
                <a:latin typeface="Helvetica"/>
                <a:cs typeface="Helvetica"/>
              </a:rPr>
              <a:t>= 1.9 years), there is a waiting point at </a:t>
            </a:r>
            <a:r>
              <a:rPr lang="en-US" sz="1400" baseline="30000" dirty="0">
                <a:latin typeface="Helvetica"/>
                <a:cs typeface="Helvetica"/>
              </a:rPr>
              <a:t>210</a:t>
            </a:r>
            <a:r>
              <a:rPr lang="en-US" sz="1400" dirty="0">
                <a:latin typeface="Helvetica"/>
                <a:cs typeface="Helvetica"/>
              </a:rPr>
              <a:t>Pb (T</a:t>
            </a:r>
            <a:r>
              <a:rPr lang="en-US" sz="1400" baseline="-25000" dirty="0">
                <a:latin typeface="Helvetica"/>
                <a:cs typeface="Helvetica"/>
              </a:rPr>
              <a:t>1/2 </a:t>
            </a:r>
            <a:r>
              <a:rPr lang="en-US" sz="1400" dirty="0">
                <a:latin typeface="Helvetica"/>
                <a:cs typeface="Helvetica"/>
              </a:rPr>
              <a:t>= 22.2 years), which will have built up in </a:t>
            </a:r>
            <a:r>
              <a:rPr lang="en-US" sz="1400" dirty="0" err="1">
                <a:latin typeface="Helvetica"/>
                <a:cs typeface="Helvetica"/>
              </a:rPr>
              <a:t>UCx</a:t>
            </a:r>
            <a:r>
              <a:rPr lang="en-US" sz="1400" dirty="0">
                <a:latin typeface="Helvetica"/>
                <a:cs typeface="Helvetica"/>
              </a:rPr>
              <a:t> targets irradiated in the past</a:t>
            </a:r>
            <a:r>
              <a:rPr lang="en-US" sz="1400" dirty="0" smtClean="0">
                <a:latin typeface="Helvetica"/>
                <a:cs typeface="Helvetica"/>
              </a:rPr>
              <a:t>. RILIS will be used </a:t>
            </a:r>
            <a:r>
              <a:rPr lang="en-US" sz="1400" dirty="0">
                <a:latin typeface="Helvetica"/>
                <a:cs typeface="Helvetica"/>
              </a:rPr>
              <a:t>to extract </a:t>
            </a:r>
            <a:r>
              <a:rPr lang="en-US" sz="1400" baseline="30000" dirty="0">
                <a:latin typeface="Helvetica"/>
                <a:cs typeface="Helvetica"/>
              </a:rPr>
              <a:t>210</a:t>
            </a:r>
            <a:r>
              <a:rPr lang="en-US" sz="1400" dirty="0">
                <a:latin typeface="Helvetica"/>
                <a:cs typeface="Helvetica"/>
              </a:rPr>
              <a:t>Pb beams from previously irradiated </a:t>
            </a:r>
            <a:r>
              <a:rPr lang="en-US" sz="1400" dirty="0" err="1">
                <a:latin typeface="Helvetica"/>
                <a:cs typeface="Helvetica"/>
              </a:rPr>
              <a:t>UCx</a:t>
            </a:r>
            <a:r>
              <a:rPr lang="en-US" sz="1400" dirty="0">
                <a:latin typeface="Helvetica"/>
                <a:cs typeface="Helvetica"/>
              </a:rPr>
              <a:t> targets</a:t>
            </a:r>
            <a:r>
              <a:rPr lang="en-US" sz="1400" dirty="0" smtClean="0">
                <a:latin typeface="Helvetica"/>
                <a:cs typeface="Helvetica"/>
              </a:rPr>
              <a:t>. i.e. no new target irradiation required.</a:t>
            </a:r>
            <a:endParaRPr lang="en-US" sz="1400" dirty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1389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851233" y="284540"/>
            <a:ext cx="6404516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>
                <a:latin typeface="Helvetica"/>
                <a:cs typeface="Helvetica"/>
              </a:rPr>
              <a:t>Single-particle evolution along </a:t>
            </a:r>
            <a:r>
              <a:rPr lang="en-GB" sz="2800" b="1" i="1" dirty="0" smtClean="0">
                <a:latin typeface="Helvetica"/>
                <a:cs typeface="Helvetica"/>
              </a:rPr>
              <a:t>Z=82</a:t>
            </a:r>
            <a:endParaRPr lang="en-GB" sz="2800" b="1" i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40" y="1267625"/>
            <a:ext cx="41480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Very little single-particle information in neutron deficient </a:t>
            </a:r>
            <a:r>
              <a:rPr lang="en-US" sz="1400" dirty="0" err="1" smtClean="0">
                <a:latin typeface="Helvetica"/>
                <a:cs typeface="Helvetica"/>
              </a:rPr>
              <a:t>Pb</a:t>
            </a:r>
            <a:r>
              <a:rPr lang="en-US" sz="1400" dirty="0" smtClean="0">
                <a:latin typeface="Helvetica"/>
                <a:cs typeface="Helvetica"/>
              </a:rPr>
              <a:t> isotopes. </a:t>
            </a:r>
            <a:endParaRPr lang="en-US" sz="1400" dirty="0" smtClean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Opportunity to study single-particle evolution over a large change in neutron excess. </a:t>
            </a:r>
            <a:r>
              <a:rPr lang="en-US" sz="1400" dirty="0">
                <a:latin typeface="Helvetica"/>
                <a:cs typeface="Helvetica"/>
              </a:rPr>
              <a:t>Lead beams </a:t>
            </a:r>
            <a:r>
              <a:rPr lang="en-US" sz="1400" dirty="0" smtClean="0">
                <a:latin typeface="Helvetica"/>
                <a:cs typeface="Helvetica"/>
              </a:rPr>
              <a:t>covering </a:t>
            </a:r>
            <a:r>
              <a:rPr lang="en-US" sz="1400" dirty="0">
                <a:latin typeface="Helvetica"/>
                <a:cs typeface="Helvetica"/>
              </a:rPr>
              <a:t>a </a:t>
            </a:r>
            <a:r>
              <a:rPr lang="en-US" sz="1400" dirty="0" smtClean="0">
                <a:latin typeface="Helvetica"/>
                <a:cs typeface="Helvetica"/>
              </a:rPr>
              <a:t>difference </a:t>
            </a:r>
            <a:r>
              <a:rPr lang="en-US" sz="1400" dirty="0">
                <a:latin typeface="Helvetica"/>
                <a:cs typeface="Helvetica"/>
              </a:rPr>
              <a:t>of 22 neutrons are feasible in terms of rates</a:t>
            </a:r>
            <a:r>
              <a:rPr lang="en-US" sz="1400" dirty="0" smtClean="0">
                <a:latin typeface="Helvetica"/>
                <a:cs typeface="Helvetica"/>
              </a:rPr>
              <a:t>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aseline="30000" dirty="0">
                <a:latin typeface="Helvetica"/>
                <a:cs typeface="Helvetica"/>
              </a:rPr>
              <a:t>188-202</a:t>
            </a:r>
            <a:r>
              <a:rPr lang="en-US" sz="1400" dirty="0">
                <a:latin typeface="Helvetica"/>
                <a:cs typeface="Helvetica"/>
              </a:rPr>
              <a:t>Pb (</a:t>
            </a:r>
            <a:r>
              <a:rPr lang="en-US" sz="1400" i="1" dirty="0">
                <a:latin typeface="Helvetica"/>
                <a:cs typeface="Helvetica"/>
              </a:rPr>
              <a:t>N=106-120</a:t>
            </a:r>
            <a:r>
              <a:rPr lang="en-US" sz="1400" dirty="0">
                <a:latin typeface="Helvetica"/>
                <a:cs typeface="Helvetica"/>
              </a:rPr>
              <a:t>) 10^5-6 </a:t>
            </a:r>
            <a:r>
              <a:rPr lang="en-US" sz="1400" dirty="0" err="1">
                <a:latin typeface="Helvetica"/>
                <a:cs typeface="Helvetica"/>
              </a:rPr>
              <a:t>pps</a:t>
            </a: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aseline="30000" dirty="0">
                <a:latin typeface="Helvetica"/>
                <a:cs typeface="Helvetica"/>
              </a:rPr>
              <a:t>210</a:t>
            </a:r>
            <a:r>
              <a:rPr lang="en-US" sz="1400" dirty="0">
                <a:latin typeface="Helvetica"/>
                <a:cs typeface="Helvetica"/>
              </a:rPr>
              <a:t>Pb (</a:t>
            </a:r>
            <a:r>
              <a:rPr lang="en-US" sz="1400" i="1" dirty="0">
                <a:latin typeface="Helvetica"/>
                <a:cs typeface="Helvetica"/>
              </a:rPr>
              <a:t>N=128</a:t>
            </a:r>
            <a:r>
              <a:rPr lang="en-US" sz="1400" dirty="0">
                <a:latin typeface="Helvetica"/>
                <a:cs typeface="Helvetica"/>
              </a:rPr>
              <a:t>) </a:t>
            </a:r>
            <a:r>
              <a:rPr lang="en-US" sz="1400" b="1" dirty="0">
                <a:latin typeface="Helvetica"/>
                <a:cs typeface="Helvetica"/>
              </a:rPr>
              <a:t>long-lived beam</a:t>
            </a:r>
            <a:endParaRPr lang="en-US" sz="1400" dirty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How does single-particle </a:t>
            </a:r>
            <a:r>
              <a:rPr lang="en-US" sz="1400" dirty="0" err="1" smtClean="0">
                <a:latin typeface="Helvetica"/>
                <a:cs typeface="Helvetica"/>
              </a:rPr>
              <a:t>behaviour</a:t>
            </a:r>
            <a:r>
              <a:rPr lang="en-US" sz="1400" dirty="0" smtClean="0">
                <a:latin typeface="Helvetica"/>
                <a:cs typeface="Helvetica"/>
              </a:rPr>
              <a:t> influence changes in structure in this region? </a:t>
            </a:r>
          </a:p>
        </p:txBody>
      </p:sp>
      <p:pic>
        <p:nvPicPr>
          <p:cNvPr id="4" name="Picture 3" descr="Pb-known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4860" y="288972"/>
            <a:ext cx="3839608" cy="49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8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b-known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4551" y="1766159"/>
            <a:ext cx="3085673" cy="3993224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148628" y="162960"/>
            <a:ext cx="6404516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>
                <a:latin typeface="Helvetica"/>
                <a:cs typeface="Helvetica"/>
              </a:rPr>
              <a:t>Single-particle evolution along </a:t>
            </a:r>
            <a:r>
              <a:rPr lang="en-GB" sz="2800" b="1" i="1" dirty="0" smtClean="0">
                <a:latin typeface="Helvetica"/>
                <a:cs typeface="Helvetica"/>
              </a:rPr>
              <a:t>Z=82</a:t>
            </a:r>
            <a:endParaRPr lang="en-GB" sz="2800" b="1" i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768" y="1090031"/>
            <a:ext cx="468853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Shape coexistence in this region described by 2p-2h and 4p-4h excitations above </a:t>
            </a:r>
            <a:r>
              <a:rPr lang="en-US" sz="1400" i="1" dirty="0" smtClean="0">
                <a:latin typeface="Helvetica"/>
                <a:cs typeface="Helvetica"/>
              </a:rPr>
              <a:t>N=82</a:t>
            </a:r>
            <a:r>
              <a:rPr lang="en-US" sz="1400" dirty="0" smtClean="0">
                <a:latin typeface="Helvetica"/>
                <a:cs typeface="Helvetica"/>
              </a:rPr>
              <a:t>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How do proton-neutron interactions influence the onset of shape-coexistence in the </a:t>
            </a:r>
            <a:r>
              <a:rPr lang="en-US" sz="1400" dirty="0" err="1" smtClean="0">
                <a:latin typeface="Helvetica"/>
                <a:cs typeface="Helvetica"/>
              </a:rPr>
              <a:t>Pb</a:t>
            </a:r>
            <a:r>
              <a:rPr lang="en-US" sz="1400" dirty="0" smtClean="0">
                <a:latin typeface="Helvetica"/>
                <a:cs typeface="Helvetica"/>
              </a:rPr>
              <a:t> region?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Use (</a:t>
            </a:r>
            <a:r>
              <a:rPr lang="en-US" sz="1400" i="1" dirty="0" err="1" smtClean="0">
                <a:latin typeface="Helvetica"/>
                <a:cs typeface="Helvetica"/>
              </a:rPr>
              <a:t>d,p</a:t>
            </a:r>
            <a:r>
              <a:rPr lang="en-US" sz="1400" dirty="0" smtClean="0">
                <a:latin typeface="Helvetica"/>
                <a:cs typeface="Helvetica"/>
              </a:rPr>
              <a:t>) reactions to probe single-particle energies and occupancies in neutron deficient </a:t>
            </a:r>
            <a:r>
              <a:rPr lang="en-US" sz="1400" dirty="0" err="1" smtClean="0">
                <a:latin typeface="Helvetica"/>
                <a:cs typeface="Helvetica"/>
              </a:rPr>
              <a:t>Pb</a:t>
            </a:r>
            <a:r>
              <a:rPr lang="en-US" sz="1400" dirty="0" smtClean="0">
                <a:latin typeface="Helvetica"/>
                <a:cs typeface="Helvetica"/>
              </a:rPr>
              <a:t> nuclei. Also Hg</a:t>
            </a:r>
            <a:r>
              <a:rPr lang="is-IS" sz="1400" dirty="0" smtClean="0">
                <a:latin typeface="Helvetica"/>
                <a:cs typeface="Helvetica"/>
              </a:rPr>
              <a:t>…...</a:t>
            </a:r>
            <a:endParaRPr lang="en-US" sz="1400" dirty="0" smtClean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13/2+ states may be of particular interest due to large overlap with protons populating h</a:t>
            </a:r>
            <a:r>
              <a:rPr lang="en-US" sz="1400" baseline="-25000" dirty="0" smtClean="0">
                <a:latin typeface="Helvetica"/>
                <a:cs typeface="Helvetica"/>
              </a:rPr>
              <a:t>9/2 </a:t>
            </a:r>
            <a:r>
              <a:rPr lang="en-US" sz="1400" dirty="0" smtClean="0">
                <a:latin typeface="Helvetica"/>
                <a:cs typeface="Helvetica"/>
              </a:rPr>
              <a:t>above </a:t>
            </a:r>
            <a:r>
              <a:rPr lang="en-US" sz="1400" i="1" dirty="0" smtClean="0">
                <a:latin typeface="Helvetica"/>
                <a:cs typeface="Helvetica"/>
              </a:rPr>
              <a:t>N=82</a:t>
            </a:r>
            <a:r>
              <a:rPr lang="en-US" sz="1400" dirty="0" smtClean="0">
                <a:latin typeface="Helvetica"/>
                <a:cs typeface="Helvetica"/>
              </a:rPr>
              <a:t>. Populated weakly in (</a:t>
            </a:r>
            <a:r>
              <a:rPr lang="en-US" sz="1400" i="1" dirty="0" err="1" smtClean="0">
                <a:latin typeface="Helvetica"/>
                <a:cs typeface="Helvetica"/>
              </a:rPr>
              <a:t>d,p</a:t>
            </a:r>
            <a:r>
              <a:rPr lang="en-US" sz="1400" dirty="0" smtClean="0">
                <a:latin typeface="Helvetica"/>
                <a:cs typeface="Helvetica"/>
              </a:rPr>
              <a:t>) though. Resolution limitations</a:t>
            </a:r>
            <a:r>
              <a:rPr lang="is-IS" sz="1400" dirty="0" smtClean="0">
                <a:latin typeface="Helvetica"/>
                <a:cs typeface="Helvetica"/>
              </a:rPr>
              <a:t>…</a:t>
            </a:r>
            <a:endParaRPr lang="en-US" sz="1400" dirty="0">
              <a:latin typeface="Helvetica"/>
              <a:cs typeface="Helvetica"/>
            </a:endParaRPr>
          </a:p>
          <a:p>
            <a:endParaRPr lang="en-US" sz="1400" dirty="0" smtClean="0">
              <a:latin typeface="Helvetica"/>
              <a:cs typeface="Helvetica"/>
            </a:endParaRPr>
          </a:p>
        </p:txBody>
      </p:sp>
      <p:pic>
        <p:nvPicPr>
          <p:cNvPr id="3" name="Picture 2" descr="405430aa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86" y="135086"/>
            <a:ext cx="2210539" cy="21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7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3646454" y="284540"/>
            <a:ext cx="1851093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768" y="1029235"/>
            <a:ext cx="8606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 smtClean="0"/>
              <a:t>HIE-</a:t>
            </a:r>
            <a:r>
              <a:rPr lang="en-US" sz="1600" dirty="0" smtClean="0"/>
              <a:t>ISOLDE+</a:t>
            </a:r>
            <a:r>
              <a:rPr lang="en-US" sz="1600" dirty="0" smtClean="0"/>
              <a:t>ISS provide opportunities to extend </a:t>
            </a:r>
            <a:r>
              <a:rPr lang="en-US" sz="1600" dirty="0" smtClean="0"/>
              <a:t>studies of the evolution of single-particle </a:t>
            </a:r>
            <a:r>
              <a:rPr lang="en-US" sz="1600" dirty="0" err="1" smtClean="0"/>
              <a:t>behaviour</a:t>
            </a:r>
            <a:r>
              <a:rPr lang="en-US" sz="1600" dirty="0" smtClean="0"/>
              <a:t> to </a:t>
            </a:r>
            <a:r>
              <a:rPr lang="en-US" sz="1600" dirty="0" smtClean="0"/>
              <a:t>more exotic regions of the nuclear chart along long chains of isotopes and isotones.</a:t>
            </a:r>
          </a:p>
          <a:p>
            <a:endParaRPr lang="en-US" sz="1600" dirty="0"/>
          </a:p>
          <a:p>
            <a:r>
              <a:rPr lang="en-US" sz="1600" dirty="0" smtClean="0"/>
              <a:t>Several </a:t>
            </a:r>
            <a:r>
              <a:rPr lang="en-US" sz="1600" dirty="0" smtClean="0"/>
              <a:t>potential cases for measurements </a:t>
            </a:r>
            <a:r>
              <a:rPr lang="en-US" sz="1600" dirty="0" smtClean="0"/>
              <a:t>for after LS2 (</a:t>
            </a:r>
            <a:r>
              <a:rPr lang="en-US" sz="1600" i="1" dirty="0" smtClean="0"/>
              <a:t>N=82</a:t>
            </a:r>
            <a:r>
              <a:rPr lang="en-US" sz="1600" dirty="0" smtClean="0"/>
              <a:t>, </a:t>
            </a:r>
            <a:r>
              <a:rPr lang="en-US" sz="1600" dirty="0" err="1" smtClean="0"/>
              <a:t>Sn</a:t>
            </a:r>
            <a:r>
              <a:rPr lang="en-US" sz="1600" dirty="0" smtClean="0"/>
              <a:t>, </a:t>
            </a:r>
            <a:r>
              <a:rPr lang="en-US" sz="1600" dirty="0" err="1" smtClean="0"/>
              <a:t>Pb</a:t>
            </a:r>
            <a:r>
              <a:rPr lang="is-IS" sz="1600" dirty="0" smtClean="0"/>
              <a:t>…)</a:t>
            </a:r>
            <a:r>
              <a:rPr lang="is-IS" sz="1600" dirty="0" smtClean="0"/>
              <a:t>.</a:t>
            </a:r>
          </a:p>
          <a:p>
            <a:endParaRPr lang="is-IS" sz="1600" dirty="0"/>
          </a:p>
          <a:p>
            <a:r>
              <a:rPr lang="is-IS" sz="1600" dirty="0" smtClean="0"/>
              <a:t>During LS2 first of these measurements </a:t>
            </a:r>
            <a:r>
              <a:rPr lang="is-IS" sz="1600" dirty="0" smtClean="0"/>
              <a:t>can potentially </a:t>
            </a:r>
            <a:r>
              <a:rPr lang="is-IS" sz="1600" dirty="0" smtClean="0"/>
              <a:t>be made with long-lived beams from old targets or cold irradiated targets</a:t>
            </a:r>
            <a:r>
              <a:rPr lang="is-IS" sz="1600" dirty="0" smtClean="0"/>
              <a:t>.....LOI submitted.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059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2-dh-set-up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8279" y="2178172"/>
            <a:ext cx="2688009" cy="3478600"/>
          </a:xfrm>
          <a:prstGeom prst="rect">
            <a:avLst/>
          </a:prstGeom>
        </p:spPr>
      </p:pic>
      <p:pic>
        <p:nvPicPr>
          <p:cNvPr id="2" name="Picture 1" descr="Sn-proton-adding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8028" y="338649"/>
            <a:ext cx="3479083" cy="4502343"/>
          </a:xfrm>
          <a:prstGeom prst="rect">
            <a:avLst/>
          </a:prstGeom>
        </p:spPr>
      </p:pic>
      <p:pic>
        <p:nvPicPr>
          <p:cNvPr id="3" name="Picture 2" descr="132-at-set-up.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8278" y="-261398"/>
            <a:ext cx="2688012" cy="34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7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0" y="6014"/>
            <a:ext cx="6554832" cy="851058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Evolution of single-particle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59" y="776016"/>
            <a:ext cx="65310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Study of the evolution of single-particle structure in light </a:t>
            </a:r>
            <a:r>
              <a:rPr lang="en-US" sz="1400" dirty="0" smtClean="0">
                <a:latin typeface="Helvetica"/>
                <a:cs typeface="Helvetica"/>
              </a:rPr>
              <a:t>neutron-rich </a:t>
            </a:r>
            <a:r>
              <a:rPr lang="en-US" sz="1400" dirty="0" smtClean="0">
                <a:latin typeface="Helvetica"/>
                <a:cs typeface="Helvetica"/>
              </a:rPr>
              <a:t>systems has led to discoveries of dramatic changes leading to the weakening and appearance of shell closures</a:t>
            </a:r>
            <a:r>
              <a:rPr lang="en-US" sz="1400" dirty="0" smtClean="0">
                <a:latin typeface="Helvetica"/>
                <a:cs typeface="Helvetica"/>
              </a:rPr>
              <a:t>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Such changes can be interpreted as arising from effects of the valence nucleon interactions, where increasing occupation of a particular valence </a:t>
            </a:r>
            <a:r>
              <a:rPr lang="en-US" sz="1400" dirty="0" smtClean="0">
                <a:latin typeface="Helvetica"/>
                <a:cs typeface="Helvetica"/>
              </a:rPr>
              <a:t>proton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orbital will have a larger interaction on valence </a:t>
            </a:r>
            <a:r>
              <a:rPr lang="en-US" sz="1400" dirty="0" smtClean="0">
                <a:latin typeface="Helvetica"/>
                <a:cs typeface="Helvetica"/>
              </a:rPr>
              <a:t>neutron</a:t>
            </a:r>
            <a:r>
              <a:rPr lang="en-US" sz="1400" dirty="0" smtClean="0">
                <a:latin typeface="Helvetica"/>
                <a:cs typeface="Helvetica"/>
              </a:rPr>
              <a:t>s</a:t>
            </a:r>
            <a:r>
              <a:rPr lang="en-US" sz="1400" dirty="0" smtClean="0">
                <a:latin typeface="Helvetica"/>
                <a:cs typeface="Helvetica"/>
              </a:rPr>
              <a:t>, for example.</a:t>
            </a:r>
          </a:p>
          <a:p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9060" y="3532648"/>
            <a:ext cx="3149683" cy="261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3" tIns="45712" rIns="91423" bIns="45712" rtlCol="0">
            <a:spAutoFit/>
          </a:bodyPr>
          <a:lstStyle/>
          <a:p>
            <a:r>
              <a:rPr lang="en-US" sz="1100" dirty="0" smtClean="0"/>
              <a:t>D. </a:t>
            </a:r>
            <a:r>
              <a:rPr lang="en-US" sz="1100" dirty="0" err="1" smtClean="0"/>
              <a:t>Steppenbeck</a:t>
            </a:r>
            <a:r>
              <a:rPr lang="en-US" sz="1100" dirty="0" smtClean="0"/>
              <a:t> </a:t>
            </a:r>
            <a:r>
              <a:rPr lang="en-US" sz="1100" i="1" dirty="0"/>
              <a:t>et al</a:t>
            </a:r>
            <a:r>
              <a:rPr lang="en-US" sz="1100" dirty="0"/>
              <a:t>, </a:t>
            </a:r>
            <a:r>
              <a:rPr lang="en-US" sz="1100" dirty="0" smtClean="0"/>
              <a:t>Nature</a:t>
            </a:r>
            <a:r>
              <a:rPr lang="en-US" sz="1100" dirty="0" smtClean="0"/>
              <a:t> </a:t>
            </a:r>
            <a:r>
              <a:rPr lang="en-US" sz="1100" b="1" dirty="0" smtClean="0"/>
              <a:t>502</a:t>
            </a:r>
            <a:r>
              <a:rPr lang="en-US" sz="1100" dirty="0" smtClean="0"/>
              <a:t> 207 </a:t>
            </a:r>
            <a:r>
              <a:rPr lang="en-US" sz="1100" dirty="0"/>
              <a:t>(2013)</a:t>
            </a:r>
          </a:p>
        </p:txBody>
      </p:sp>
      <p:pic>
        <p:nvPicPr>
          <p:cNvPr id="3" name="Picture 2" descr="Ca-E2+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2" y="2460744"/>
            <a:ext cx="2717800" cy="1333500"/>
          </a:xfrm>
          <a:prstGeom prst="rect">
            <a:avLst/>
          </a:prstGeom>
        </p:spPr>
      </p:pic>
      <p:pic>
        <p:nvPicPr>
          <p:cNvPr id="4" name="Picture 3" descr="Ca-evolv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2" y="3888805"/>
            <a:ext cx="5428655" cy="1055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633" y="2938129"/>
            <a:ext cx="2203398" cy="1631172"/>
          </a:xfrm>
          <a:prstGeom prst="rect">
            <a:avLst/>
          </a:prstGeom>
        </p:spPr>
      </p:pic>
      <p:pic>
        <p:nvPicPr>
          <p:cNvPr id="9" name="Picture 8" descr="Oxygen-2+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33" y="513338"/>
            <a:ext cx="2332569" cy="1920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7833" y="2460382"/>
            <a:ext cx="3149683" cy="261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3" tIns="45712" rIns="91423" bIns="45712" rtlCol="0">
            <a:spAutoFit/>
          </a:bodyPr>
          <a:lstStyle/>
          <a:p>
            <a:r>
              <a:rPr lang="en-US" sz="1100" dirty="0"/>
              <a:t>C</a:t>
            </a:r>
            <a:r>
              <a:rPr lang="en-US" sz="1100" dirty="0" smtClean="0"/>
              <a:t>. </a:t>
            </a:r>
            <a:r>
              <a:rPr lang="en-US" sz="1100" dirty="0" smtClean="0"/>
              <a:t>Hoffman</a:t>
            </a:r>
            <a:r>
              <a:rPr lang="en-US" sz="1100" dirty="0" smtClean="0"/>
              <a:t> </a:t>
            </a:r>
            <a:r>
              <a:rPr lang="en-US" sz="1100" i="1" dirty="0"/>
              <a:t>et al</a:t>
            </a:r>
            <a:r>
              <a:rPr lang="en-US" sz="1100" dirty="0"/>
              <a:t>, </a:t>
            </a:r>
            <a:r>
              <a:rPr lang="en-US" sz="1100" dirty="0" smtClean="0"/>
              <a:t>Phys. </a:t>
            </a:r>
            <a:r>
              <a:rPr lang="en-US" sz="1100" dirty="0" err="1" smtClean="0"/>
              <a:t>Lett</a:t>
            </a:r>
            <a:r>
              <a:rPr lang="en-US" sz="1100" dirty="0" smtClean="0"/>
              <a:t>. B </a:t>
            </a:r>
            <a:r>
              <a:rPr lang="en-US" sz="1100" b="1" dirty="0" smtClean="0"/>
              <a:t>67</a:t>
            </a:r>
            <a:r>
              <a:rPr lang="en-US" sz="1100" b="1" dirty="0" smtClean="0"/>
              <a:t>2</a:t>
            </a:r>
            <a:r>
              <a:rPr lang="en-US" sz="1100" dirty="0" smtClean="0"/>
              <a:t> 17 </a:t>
            </a:r>
            <a:r>
              <a:rPr lang="en-US" sz="1100" dirty="0"/>
              <a:t>(</a:t>
            </a:r>
            <a:r>
              <a:rPr lang="en-US" sz="1100" dirty="0" smtClean="0"/>
              <a:t>2009)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168318" y="4598440"/>
            <a:ext cx="2819198" cy="430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3" tIns="45712" rIns="91423" bIns="45712" rtlCol="0">
            <a:spAutoFit/>
          </a:bodyPr>
          <a:lstStyle/>
          <a:p>
            <a:r>
              <a:rPr lang="en-US" sz="1100" dirty="0" err="1" smtClean="0"/>
              <a:t>T.Otsuke</a:t>
            </a:r>
            <a:r>
              <a:rPr lang="en-US" sz="1100" dirty="0" smtClean="0"/>
              <a:t> and D. Abe </a:t>
            </a:r>
            <a:r>
              <a:rPr lang="en-US" sz="1100" dirty="0" err="1" smtClean="0"/>
              <a:t>Prog</a:t>
            </a:r>
            <a:r>
              <a:rPr lang="en-US" sz="1100" dirty="0" smtClean="0"/>
              <a:t>. In Particle and Nuclear Physics</a:t>
            </a:r>
            <a:r>
              <a:rPr lang="en-US" sz="1100" dirty="0" smtClean="0"/>
              <a:t> </a:t>
            </a:r>
            <a:r>
              <a:rPr lang="en-US" sz="1100" b="1" dirty="0" smtClean="0"/>
              <a:t>59</a:t>
            </a:r>
            <a:r>
              <a:rPr lang="en-US" sz="1100" dirty="0" smtClean="0"/>
              <a:t> 425 </a:t>
            </a:r>
            <a:r>
              <a:rPr lang="en-US" sz="1100" dirty="0"/>
              <a:t>(</a:t>
            </a:r>
            <a:r>
              <a:rPr lang="en-US" sz="1100" dirty="0" smtClean="0"/>
              <a:t>2007)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6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65863" y="27016"/>
            <a:ext cx="8525842" cy="851058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smtClean="0">
                <a:latin typeface="Helvetica"/>
                <a:cs typeface="Helvetica"/>
              </a:rPr>
              <a:t>Evolution of single-particle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816" y="1014183"/>
            <a:ext cx="61748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Similarly </a:t>
            </a:r>
            <a:r>
              <a:rPr lang="en-US" sz="1400" dirty="0" smtClean="0">
                <a:latin typeface="Helvetica"/>
                <a:cs typeface="Helvetica"/>
              </a:rPr>
              <a:t>trends have even been observed in </a:t>
            </a:r>
            <a:r>
              <a:rPr lang="en-US" sz="1400" dirty="0" smtClean="0">
                <a:latin typeface="Helvetica"/>
                <a:cs typeface="Helvetica"/>
              </a:rPr>
              <a:t>stable </a:t>
            </a:r>
            <a:r>
              <a:rPr lang="en-US" sz="1400" dirty="0" smtClean="0">
                <a:latin typeface="Helvetica"/>
                <a:cs typeface="Helvetica"/>
              </a:rPr>
              <a:t>heavier nuclei. 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Studies of chains of isotopes/isotones have pointed to fairly robust mechanisms for these </a:t>
            </a:r>
            <a:r>
              <a:rPr lang="en-US" sz="1400" dirty="0" smtClean="0">
                <a:latin typeface="Helvetica"/>
                <a:cs typeface="Helvetica"/>
              </a:rPr>
              <a:t>changes such as the requirement to include a tensor interaction (</a:t>
            </a:r>
            <a:r>
              <a:rPr lang="en-US" sz="1400" i="1" dirty="0">
                <a:latin typeface="Helvetica"/>
                <a:cs typeface="Helvetica"/>
              </a:rPr>
              <a:t>N</a:t>
            </a:r>
            <a:r>
              <a:rPr lang="en-US" sz="1400" i="1" dirty="0" smtClean="0">
                <a:latin typeface="Helvetica"/>
                <a:cs typeface="Helvetica"/>
              </a:rPr>
              <a:t>=</a:t>
            </a:r>
            <a:r>
              <a:rPr lang="en-US" sz="1400" i="1" dirty="0" smtClean="0">
                <a:latin typeface="Helvetica"/>
                <a:cs typeface="Helvetica"/>
              </a:rPr>
              <a:t>51, </a:t>
            </a:r>
            <a:r>
              <a:rPr lang="en-US" sz="1400" i="1" dirty="0" smtClean="0">
                <a:latin typeface="Helvetica"/>
                <a:cs typeface="Helvetica"/>
              </a:rPr>
              <a:t>Z=</a:t>
            </a:r>
            <a:r>
              <a:rPr lang="en-US" sz="1400" i="1" dirty="0" smtClean="0">
                <a:latin typeface="Helvetica"/>
                <a:cs typeface="Helvetica"/>
              </a:rPr>
              <a:t>51, </a:t>
            </a:r>
            <a:r>
              <a:rPr lang="en-US" sz="1400" i="1" dirty="0" smtClean="0">
                <a:latin typeface="Helvetica"/>
                <a:cs typeface="Helvetica"/>
              </a:rPr>
              <a:t>N=</a:t>
            </a:r>
            <a:r>
              <a:rPr lang="en-US" sz="1400" i="1" dirty="0" smtClean="0">
                <a:latin typeface="Helvetica"/>
                <a:cs typeface="Helvetica"/>
              </a:rPr>
              <a:t>83</a:t>
            </a:r>
            <a:r>
              <a:rPr lang="en-US" sz="1400" dirty="0" smtClean="0">
                <a:latin typeface="Helvetica"/>
                <a:cs typeface="Helvetica"/>
              </a:rPr>
              <a:t>)</a:t>
            </a:r>
            <a:r>
              <a:rPr lang="en-US" sz="1400" dirty="0" smtClean="0">
                <a:latin typeface="Helvetica"/>
                <a:cs typeface="Helvetica"/>
              </a:rPr>
              <a:t>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Access </a:t>
            </a:r>
            <a:r>
              <a:rPr lang="en-US" sz="1400" dirty="0" smtClean="0">
                <a:latin typeface="Helvetica"/>
                <a:cs typeface="Helvetica"/>
              </a:rPr>
              <a:t>to RIBs at HIE-ISOLDE will allow access to measurements across large chains of isotopes/isotones probing the interactions further from stability.</a:t>
            </a:r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6" name="Picture 5" descr="N=51-tren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07" y="783514"/>
            <a:ext cx="2341262" cy="3981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9286" y="4823093"/>
            <a:ext cx="3149683" cy="261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3" tIns="45712" rIns="91423" bIns="45712" rtlCol="0">
            <a:spAutoFit/>
          </a:bodyPr>
          <a:lstStyle/>
          <a:p>
            <a:r>
              <a:rPr lang="en-US" sz="1100" dirty="0"/>
              <a:t>D.K. Sharp </a:t>
            </a:r>
            <a:r>
              <a:rPr lang="en-US" sz="1100" i="1" dirty="0"/>
              <a:t>et al</a:t>
            </a:r>
            <a:r>
              <a:rPr lang="en-US" sz="1100" dirty="0"/>
              <a:t>, </a:t>
            </a:r>
            <a:r>
              <a:rPr lang="en-US" sz="1100" dirty="0" err="1"/>
              <a:t>Phys.Rev.C</a:t>
            </a:r>
            <a:r>
              <a:rPr lang="en-US" sz="1100" dirty="0"/>
              <a:t> </a:t>
            </a:r>
            <a:r>
              <a:rPr lang="en-US" sz="1100" b="1" dirty="0"/>
              <a:t>87</a:t>
            </a:r>
            <a:r>
              <a:rPr lang="en-US" sz="1100" dirty="0"/>
              <a:t> 014312 (2013)</a:t>
            </a:r>
          </a:p>
        </p:txBody>
      </p:sp>
      <p:pic>
        <p:nvPicPr>
          <p:cNvPr id="9" name="Picture 37" descr="tensor_z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7" y="3023072"/>
            <a:ext cx="1905284" cy="18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2459131" y="3533030"/>
            <a:ext cx="2438400" cy="1100448"/>
            <a:chOff x="5638800" y="910328"/>
            <a:chExt cx="3200400" cy="1634768"/>
          </a:xfrm>
        </p:grpSpPr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6248400" y="1600200"/>
              <a:ext cx="1981200" cy="609600"/>
              <a:chOff x="3696" y="1536"/>
              <a:chExt cx="1248" cy="384"/>
            </a:xfrm>
          </p:grpSpPr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 flipV="1">
                <a:off x="3696" y="177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 flipH="1" flipV="1">
                <a:off x="3696" y="17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 flipH="1" flipV="1">
                <a:off x="4320" y="153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16"/>
              <p:cNvSpPr>
                <a:spLocks noChangeShapeType="1"/>
              </p:cNvSpPr>
              <p:nvPr/>
            </p:nvSpPr>
            <p:spPr bwMode="auto">
              <a:xfrm flipV="1">
                <a:off x="4944" y="1536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7315200" y="1447800"/>
              <a:ext cx="76200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rgbClr val="008000"/>
                  </a:solidFill>
                </a:ln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6324600" y="1752600"/>
              <a:ext cx="762000" cy="0"/>
            </a:xfrm>
            <a:prstGeom prst="line">
              <a:avLst/>
            </a:prstGeom>
            <a:noFill/>
            <a:ln w="19050">
              <a:solidFill>
                <a:srgbClr val="6034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8077201" y="1219200"/>
              <a:ext cx="761999" cy="41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1200" dirty="0">
                  <a:solidFill>
                    <a:srgbClr val="008000"/>
                  </a:solidFill>
                  <a:cs typeface="Times New Roman" charset="0"/>
                  <a:sym typeface="Symbol" charset="0"/>
                </a:rPr>
                <a:t></a:t>
              </a:r>
              <a:r>
                <a:rPr lang="el-GR" sz="1200" dirty="0">
                  <a:solidFill>
                    <a:srgbClr val="008000"/>
                  </a:solidFill>
                  <a:cs typeface="Times New Roman" charset="0"/>
                </a:rPr>
                <a:t>h</a:t>
              </a:r>
              <a:r>
                <a:rPr lang="el-GR" sz="1200" baseline="-25000" dirty="0">
                  <a:solidFill>
                    <a:srgbClr val="008000"/>
                  </a:solidFill>
                  <a:cs typeface="Times New Roman" charset="0"/>
                </a:rPr>
                <a:t>11</a:t>
              </a:r>
              <a:r>
                <a:rPr lang="en-GB" sz="1200" baseline="-25000" dirty="0">
                  <a:solidFill>
                    <a:srgbClr val="008000"/>
                  </a:solidFill>
                  <a:cs typeface="Times New Roman" charset="0"/>
                </a:rPr>
                <a:t>/2</a:t>
              </a:r>
              <a:endParaRPr lang="el-GR" sz="1200" dirty="0">
                <a:solidFill>
                  <a:srgbClr val="008000"/>
                </a:solidFill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5638800" y="1463795"/>
              <a:ext cx="761999" cy="45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dirty="0">
                  <a:solidFill>
                    <a:srgbClr val="6034F8"/>
                  </a:solidFill>
                  <a:cs typeface="Times New Roman" charset="0"/>
                  <a:sym typeface="Symbol" charset="0"/>
                </a:rPr>
                <a:t></a:t>
              </a:r>
              <a:r>
                <a:rPr lang="el-GR" dirty="0">
                  <a:solidFill>
                    <a:srgbClr val="6034F8"/>
                  </a:solidFill>
                  <a:cs typeface="Times New Roman" charset="0"/>
                </a:rPr>
                <a:t>g</a:t>
              </a:r>
              <a:r>
                <a:rPr lang="el-GR" baseline="-25000" dirty="0">
                  <a:solidFill>
                    <a:srgbClr val="6034F8"/>
                  </a:solidFill>
                  <a:cs typeface="Times New Roman" charset="0"/>
                </a:rPr>
                <a:t>7</a:t>
              </a:r>
              <a:r>
                <a:rPr lang="en-GB" baseline="-25000" dirty="0">
                  <a:solidFill>
                    <a:srgbClr val="6034F8"/>
                  </a:solidFill>
                  <a:cs typeface="Times New Roman" charset="0"/>
                </a:rPr>
                <a:t>/2</a:t>
              </a:r>
              <a:endParaRPr lang="el-GR" baseline="-25000" dirty="0">
                <a:solidFill>
                  <a:srgbClr val="6034F8"/>
                </a:solidFill>
                <a:cs typeface="Times New Roman" charset="0"/>
              </a:endParaRP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6705600" y="1752600"/>
              <a:ext cx="0" cy="152400"/>
            </a:xfrm>
            <a:prstGeom prst="line">
              <a:avLst/>
            </a:prstGeom>
            <a:noFill/>
            <a:ln w="38100">
              <a:solidFill>
                <a:srgbClr val="6034F8"/>
              </a:solidFill>
              <a:round/>
              <a:headEnd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6324600" y="1219200"/>
              <a:ext cx="762000" cy="0"/>
            </a:xfrm>
            <a:prstGeom prst="line">
              <a:avLst/>
            </a:prstGeom>
            <a:noFill/>
            <a:ln w="19050">
              <a:solidFill>
                <a:srgbClr val="F0342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5638800" y="910328"/>
              <a:ext cx="838201" cy="45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dirty="0">
                  <a:solidFill>
                    <a:srgbClr val="F03422"/>
                  </a:solidFill>
                  <a:cs typeface="Times New Roman" charset="0"/>
                  <a:sym typeface="Symbol" charset="0"/>
                </a:rPr>
                <a:t></a:t>
              </a:r>
              <a:r>
                <a:rPr lang="el-GR" dirty="0">
                  <a:solidFill>
                    <a:srgbClr val="F03422"/>
                  </a:solidFill>
                  <a:cs typeface="Times New Roman" charset="0"/>
                </a:rPr>
                <a:t>h</a:t>
              </a:r>
              <a:r>
                <a:rPr lang="el-GR" baseline="-25000" dirty="0">
                  <a:solidFill>
                    <a:srgbClr val="F03422"/>
                  </a:solidFill>
                  <a:cs typeface="Times New Roman" charset="0"/>
                </a:rPr>
                <a:t>11</a:t>
              </a:r>
              <a:r>
                <a:rPr lang="en-GB" baseline="-25000" dirty="0">
                  <a:solidFill>
                    <a:srgbClr val="F03422"/>
                  </a:solidFill>
                  <a:cs typeface="Times New Roman" charset="0"/>
                </a:rPr>
                <a:t>/2</a:t>
              </a:r>
              <a:endParaRPr lang="el-GR" dirty="0">
                <a:solidFill>
                  <a:srgbClr val="F03422"/>
                </a:solidFill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V="1">
              <a:off x="6705600" y="1066800"/>
              <a:ext cx="0" cy="152400"/>
            </a:xfrm>
            <a:prstGeom prst="line">
              <a:avLst/>
            </a:prstGeom>
            <a:noFill/>
            <a:ln w="38100">
              <a:solidFill>
                <a:srgbClr val="F03422"/>
              </a:solidFill>
              <a:round/>
              <a:headEnd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6324600" y="2133600"/>
              <a:ext cx="838201" cy="41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1200" dirty="0">
                  <a:cs typeface="Times New Roman" charset="0"/>
                  <a:sym typeface="Symbol" charset="0"/>
                </a:rPr>
                <a:t>proton</a:t>
              </a:r>
              <a:endParaRPr lang="el-GR" sz="1200" dirty="0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7315200" y="2133600"/>
              <a:ext cx="1066800" cy="41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1200" dirty="0">
                  <a:cs typeface="Times New Roman" charset="0"/>
                  <a:sym typeface="Symbol" charset="0"/>
                </a:rPr>
                <a:t>neutron</a:t>
              </a:r>
              <a:endParaRPr lang="el-GR" sz="1200" dirty="0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086600" y="1130300"/>
              <a:ext cx="241300" cy="317500"/>
            </a:xfrm>
            <a:custGeom>
              <a:avLst/>
              <a:gdLst>
                <a:gd name="T0" fmla="*/ 2147483647 w 152"/>
                <a:gd name="T1" fmla="*/ 2147483647 h 200"/>
                <a:gd name="T2" fmla="*/ 2147483647 w 152"/>
                <a:gd name="T3" fmla="*/ 2147483647 h 200"/>
                <a:gd name="T4" fmla="*/ 2147483647 w 152"/>
                <a:gd name="T5" fmla="*/ 2147483647 h 200"/>
                <a:gd name="T6" fmla="*/ 2147483647 w 152"/>
                <a:gd name="T7" fmla="*/ 2147483647 h 200"/>
                <a:gd name="T8" fmla="*/ 2147483647 w 152"/>
                <a:gd name="T9" fmla="*/ 2147483647 h 200"/>
                <a:gd name="T10" fmla="*/ 2147483647 w 152"/>
                <a:gd name="T11" fmla="*/ 2147483647 h 200"/>
                <a:gd name="T12" fmla="*/ 0 w 152"/>
                <a:gd name="T13" fmla="*/ 2147483647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200"/>
                <a:gd name="T23" fmla="*/ 152 w 152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200">
                  <a:moveTo>
                    <a:pt x="144" y="200"/>
                  </a:moveTo>
                  <a:cubicBezTo>
                    <a:pt x="148" y="156"/>
                    <a:pt x="152" y="112"/>
                    <a:pt x="144" y="104"/>
                  </a:cubicBezTo>
                  <a:cubicBezTo>
                    <a:pt x="136" y="96"/>
                    <a:pt x="104" y="160"/>
                    <a:pt x="96" y="152"/>
                  </a:cubicBezTo>
                  <a:cubicBezTo>
                    <a:pt x="88" y="144"/>
                    <a:pt x="104" y="64"/>
                    <a:pt x="96" y="56"/>
                  </a:cubicBezTo>
                  <a:cubicBezTo>
                    <a:pt x="88" y="48"/>
                    <a:pt x="56" y="112"/>
                    <a:pt x="48" y="104"/>
                  </a:cubicBezTo>
                  <a:cubicBezTo>
                    <a:pt x="40" y="96"/>
                    <a:pt x="56" y="16"/>
                    <a:pt x="48" y="8"/>
                  </a:cubicBezTo>
                  <a:cubicBezTo>
                    <a:pt x="40" y="0"/>
                    <a:pt x="20" y="28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 flipH="1">
              <a:off x="7010400" y="1371600"/>
              <a:ext cx="304800" cy="381000"/>
            </a:xfrm>
            <a:custGeom>
              <a:avLst/>
              <a:gdLst>
                <a:gd name="T0" fmla="*/ 2147483647 w 152"/>
                <a:gd name="T1" fmla="*/ 2147483647 h 200"/>
                <a:gd name="T2" fmla="*/ 2147483647 w 152"/>
                <a:gd name="T3" fmla="*/ 2147483647 h 200"/>
                <a:gd name="T4" fmla="*/ 2147483647 w 152"/>
                <a:gd name="T5" fmla="*/ 2147483647 h 200"/>
                <a:gd name="T6" fmla="*/ 2147483647 w 152"/>
                <a:gd name="T7" fmla="*/ 2147483647 h 200"/>
                <a:gd name="T8" fmla="*/ 2147483647 w 152"/>
                <a:gd name="T9" fmla="*/ 2147483647 h 200"/>
                <a:gd name="T10" fmla="*/ 2147483647 w 152"/>
                <a:gd name="T11" fmla="*/ 2147483647 h 200"/>
                <a:gd name="T12" fmla="*/ 0 w 152"/>
                <a:gd name="T13" fmla="*/ 2147483647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200"/>
                <a:gd name="T23" fmla="*/ 152 w 152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200">
                  <a:moveTo>
                    <a:pt x="144" y="200"/>
                  </a:moveTo>
                  <a:cubicBezTo>
                    <a:pt x="148" y="156"/>
                    <a:pt x="152" y="112"/>
                    <a:pt x="144" y="104"/>
                  </a:cubicBezTo>
                  <a:cubicBezTo>
                    <a:pt x="136" y="96"/>
                    <a:pt x="104" y="160"/>
                    <a:pt x="96" y="152"/>
                  </a:cubicBezTo>
                  <a:cubicBezTo>
                    <a:pt x="88" y="144"/>
                    <a:pt x="104" y="64"/>
                    <a:pt x="96" y="56"/>
                  </a:cubicBezTo>
                  <a:cubicBezTo>
                    <a:pt x="88" y="48"/>
                    <a:pt x="56" y="112"/>
                    <a:pt x="48" y="104"/>
                  </a:cubicBezTo>
                  <a:cubicBezTo>
                    <a:pt x="40" y="96"/>
                    <a:pt x="56" y="16"/>
                    <a:pt x="48" y="8"/>
                  </a:cubicBezTo>
                  <a:cubicBezTo>
                    <a:pt x="40" y="0"/>
                    <a:pt x="20" y="28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8289" y="4860902"/>
            <a:ext cx="3289892" cy="261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3" tIns="45712" rIns="91423" bIns="45712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err="1">
                <a:solidFill>
                  <a:schemeClr val="tx1"/>
                </a:solidFill>
              </a:rPr>
              <a:t>Otsuka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i="1" dirty="0">
                <a:solidFill>
                  <a:schemeClr val="tx1"/>
                </a:solidFill>
              </a:rPr>
              <a:t>et al</a:t>
            </a:r>
            <a:r>
              <a:rPr lang="en-US" sz="1100" dirty="0">
                <a:solidFill>
                  <a:schemeClr val="tx1"/>
                </a:solidFill>
              </a:rPr>
              <a:t>. Phys. Rev. </a:t>
            </a:r>
            <a:r>
              <a:rPr lang="en-US" sz="1100" dirty="0" err="1">
                <a:solidFill>
                  <a:schemeClr val="tx1"/>
                </a:solidFill>
              </a:rPr>
              <a:t>Lett</a:t>
            </a:r>
            <a:r>
              <a:rPr lang="en-US" sz="1100" dirty="0">
                <a:solidFill>
                  <a:schemeClr val="tx1"/>
                </a:solidFill>
              </a:rPr>
              <a:t>. </a:t>
            </a:r>
            <a:r>
              <a:rPr lang="en-US" sz="1100" b="1" dirty="0">
                <a:solidFill>
                  <a:schemeClr val="tx1"/>
                </a:solidFill>
              </a:rPr>
              <a:t>95, </a:t>
            </a:r>
            <a:r>
              <a:rPr lang="en-US" sz="1100" dirty="0">
                <a:solidFill>
                  <a:schemeClr val="tx1"/>
                </a:solidFill>
              </a:rPr>
              <a:t>232502 (2005)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6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3227593" y="284540"/>
            <a:ext cx="2688814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i="1" dirty="0" smtClean="0">
                <a:latin typeface="Helvetica"/>
                <a:cs typeface="Helvetica"/>
              </a:rPr>
              <a:t>N=</a:t>
            </a:r>
            <a:r>
              <a:rPr lang="en-GB" sz="2800" b="1" i="1" dirty="0" smtClean="0">
                <a:latin typeface="Helvetica"/>
                <a:cs typeface="Helvetica"/>
              </a:rPr>
              <a:t>83 </a:t>
            </a:r>
            <a:r>
              <a:rPr lang="en-GB" sz="2800" b="1" dirty="0" smtClean="0">
                <a:latin typeface="Helvetica"/>
                <a:cs typeface="Helvetica"/>
              </a:rPr>
              <a:t>isotones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350" y="1283343"/>
            <a:ext cx="4404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Stable </a:t>
            </a:r>
            <a:r>
              <a:rPr lang="en-US" sz="1400" i="1" dirty="0" smtClean="0">
                <a:latin typeface="Helvetica"/>
                <a:cs typeface="Helvetica"/>
              </a:rPr>
              <a:t>N=82 </a:t>
            </a:r>
            <a:r>
              <a:rPr lang="en-US" sz="1400" dirty="0" smtClean="0">
                <a:latin typeface="Helvetica"/>
                <a:cs typeface="Helvetica"/>
              </a:rPr>
              <a:t>targets have been used to investigate trends in high-j single-particle </a:t>
            </a:r>
            <a:r>
              <a:rPr lang="en-US" sz="1400" dirty="0" smtClean="0">
                <a:latin typeface="Helvetica"/>
                <a:cs typeface="Helvetica"/>
              </a:rPr>
              <a:t>strengths.</a:t>
            </a:r>
            <a:endParaRPr lang="en-US" sz="1400" dirty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>
                <a:latin typeface="Helvetica"/>
                <a:cs typeface="Helvetica"/>
              </a:rPr>
              <a:t>The </a:t>
            </a:r>
            <a:r>
              <a:rPr lang="en-US" sz="1400" dirty="0" err="1">
                <a:latin typeface="Helvetica"/>
                <a:cs typeface="Helvetica"/>
              </a:rPr>
              <a:t>behaviour</a:t>
            </a:r>
            <a:r>
              <a:rPr lang="en-US" sz="1400" dirty="0">
                <a:latin typeface="Helvetica"/>
                <a:cs typeface="Helvetica"/>
              </a:rPr>
              <a:t> of the deduced centroids is consistent with the effects of the tensor interaction.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Fragmentation of the </a:t>
            </a:r>
            <a:r>
              <a:rPr lang="en-US" sz="1400" b="1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1400" b="1" i="1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11/</a:t>
            </a:r>
            <a:r>
              <a:rPr lang="en-US" sz="1400" b="1" i="1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2 </a:t>
            </a:r>
            <a:r>
              <a:rPr lang="en-US" sz="1400" dirty="0" smtClean="0">
                <a:latin typeface="Helvetica"/>
                <a:cs typeface="Helvetica"/>
              </a:rPr>
              <a:t>and </a:t>
            </a:r>
            <a:r>
              <a:rPr lang="en-US" sz="1400" b="1" i="1" dirty="0" smtClean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i</a:t>
            </a:r>
            <a:r>
              <a:rPr lang="en-US" sz="1400" b="1" i="1" baseline="-25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13</a:t>
            </a:r>
            <a:r>
              <a:rPr lang="en-US" sz="1400" b="1" i="1" baseline="-25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/</a:t>
            </a:r>
            <a:r>
              <a:rPr lang="en-US" sz="1400" b="1" i="1" baseline="-25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2 </a:t>
            </a:r>
            <a:r>
              <a:rPr lang="en-US" sz="1400" dirty="0" smtClean="0">
                <a:latin typeface="Helvetica"/>
                <a:cs typeface="Helvetica"/>
              </a:rPr>
              <a:t>states is quite high due to extensive coupling with </a:t>
            </a:r>
            <a:r>
              <a:rPr lang="en-US" sz="1400" dirty="0" err="1" smtClean="0">
                <a:latin typeface="Helvetica"/>
                <a:cs typeface="Helvetica"/>
              </a:rPr>
              <a:t>quadrupole</a:t>
            </a:r>
            <a:r>
              <a:rPr lang="en-US" sz="1400" dirty="0" smtClean="0">
                <a:latin typeface="Helvetica"/>
                <a:cs typeface="Helvetica"/>
              </a:rPr>
              <a:t> and </a:t>
            </a:r>
            <a:r>
              <a:rPr lang="en-US" sz="1400" dirty="0" err="1" smtClean="0">
                <a:latin typeface="Helvetica"/>
                <a:cs typeface="Helvetica"/>
              </a:rPr>
              <a:t>octupole</a:t>
            </a:r>
            <a:r>
              <a:rPr lang="en-US" sz="1400" dirty="0" smtClean="0">
                <a:latin typeface="Helvetica"/>
                <a:cs typeface="Helvetica"/>
              </a:rPr>
              <a:t> vibrational states in the core, so measured spectroscopic factors are essential to disentangle the resulting energy </a:t>
            </a:r>
            <a:r>
              <a:rPr lang="en-US" sz="1400" dirty="0" smtClean="0">
                <a:latin typeface="Helvetica"/>
                <a:cs typeface="Helvetica"/>
              </a:rPr>
              <a:t>centroids.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At Z=64 the particle-core coupling to the vibrational states is expected to be strongest.</a:t>
            </a:r>
            <a:endParaRPr lang="en-US" sz="1400" dirty="0" smtClean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11" name="Picture 10" descr="N=82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66" y="1027558"/>
            <a:ext cx="3657215" cy="35373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39287" y="4617915"/>
            <a:ext cx="3106394" cy="430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3" tIns="45712" rIns="91423" bIns="45712" rtlCol="0">
            <a:spAutoFit/>
          </a:bodyPr>
          <a:lstStyle/>
          <a:p>
            <a:r>
              <a:rPr lang="en-US" sz="1100" dirty="0"/>
              <a:t>B. P. Kay </a:t>
            </a:r>
            <a:r>
              <a:rPr lang="en-US" sz="1100" i="1" dirty="0"/>
              <a:t>et al</a:t>
            </a:r>
            <a:r>
              <a:rPr lang="en-US" sz="1100" dirty="0"/>
              <a:t>, </a:t>
            </a:r>
            <a:r>
              <a:rPr lang="en-US" sz="1100" dirty="0" err="1" smtClean="0"/>
              <a:t>Phys.Lett.B</a:t>
            </a:r>
            <a:r>
              <a:rPr lang="en-US" sz="1100" dirty="0" smtClean="0"/>
              <a:t> </a:t>
            </a:r>
            <a:r>
              <a:rPr lang="en-US" sz="1100" b="1" dirty="0" smtClean="0"/>
              <a:t>658</a:t>
            </a:r>
            <a:r>
              <a:rPr lang="en-US" sz="1100" dirty="0" smtClean="0"/>
              <a:t> 216 </a:t>
            </a:r>
            <a:r>
              <a:rPr lang="en-US" sz="1100" dirty="0"/>
              <a:t>(</a:t>
            </a:r>
            <a:r>
              <a:rPr lang="en-US" sz="1100" dirty="0" smtClean="0"/>
              <a:t>2008)</a:t>
            </a:r>
            <a:endParaRPr lang="en-US" sz="1100" dirty="0"/>
          </a:p>
          <a:p>
            <a:r>
              <a:rPr lang="en-US" sz="1100" dirty="0" smtClean="0"/>
              <a:t>B</a:t>
            </a:r>
            <a:r>
              <a:rPr lang="en-US" sz="1100" dirty="0"/>
              <a:t>. P. Kay </a:t>
            </a:r>
            <a:r>
              <a:rPr lang="en-US" sz="1100" i="1" dirty="0"/>
              <a:t>et al</a:t>
            </a:r>
            <a:r>
              <a:rPr lang="en-US" sz="1100" dirty="0"/>
              <a:t>, </a:t>
            </a:r>
            <a:r>
              <a:rPr lang="en-US" sz="1100" dirty="0" err="1"/>
              <a:t>Phys.Rev.C</a:t>
            </a:r>
            <a:r>
              <a:rPr lang="en-US" sz="1100" dirty="0"/>
              <a:t> </a:t>
            </a:r>
            <a:r>
              <a:rPr lang="en-US" sz="1100" b="1" dirty="0"/>
              <a:t>84</a:t>
            </a:r>
            <a:r>
              <a:rPr lang="en-US" sz="1100" dirty="0"/>
              <a:t> 024325 (2011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4354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3247861" y="68396"/>
            <a:ext cx="2648279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i="1" dirty="0" smtClean="0">
                <a:latin typeface="Helvetica"/>
                <a:cs typeface="Helvetica"/>
              </a:rPr>
              <a:t>N=</a:t>
            </a:r>
            <a:r>
              <a:rPr lang="en-GB" sz="2800" b="1" i="1" dirty="0" smtClean="0">
                <a:latin typeface="Helvetica"/>
                <a:cs typeface="Helvetica"/>
              </a:rPr>
              <a:t>83 </a:t>
            </a:r>
            <a:r>
              <a:rPr lang="en-GB" sz="2800" b="1" dirty="0" smtClean="0">
                <a:latin typeface="Helvetica"/>
                <a:cs typeface="Helvetica"/>
              </a:rPr>
              <a:t>isotones</a:t>
            </a:r>
          </a:p>
        </p:txBody>
      </p:sp>
      <p:pic>
        <p:nvPicPr>
          <p:cNvPr id="8" name="Picture 7" descr="N=8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97" y="849170"/>
            <a:ext cx="3496803" cy="29972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140" y="772565"/>
            <a:ext cx="548505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Away from stability the proton Fermi surface moves from filling predominantly the </a:t>
            </a:r>
            <a:r>
              <a:rPr lang="en-US" sz="1400" b="1" i="1" dirty="0" smtClean="0">
                <a:solidFill>
                  <a:srgbClr val="008000"/>
                </a:solidFill>
                <a:latin typeface="Helvetica"/>
                <a:cs typeface="Helvetica"/>
              </a:rPr>
              <a:t>g</a:t>
            </a:r>
            <a:r>
              <a:rPr lang="en-US" sz="1400" b="1" i="1" baseline="-25000" dirty="0" smtClean="0">
                <a:solidFill>
                  <a:srgbClr val="008000"/>
                </a:solidFill>
                <a:latin typeface="Helvetica"/>
                <a:cs typeface="Helvetica"/>
              </a:rPr>
              <a:t>7/2 </a:t>
            </a:r>
            <a:r>
              <a:rPr lang="en-US" sz="1400" dirty="0" smtClean="0">
                <a:latin typeface="Helvetica"/>
                <a:cs typeface="Helvetica"/>
              </a:rPr>
              <a:t>to the </a:t>
            </a:r>
            <a:r>
              <a:rPr lang="en-US" sz="1400" b="1" i="1" dirty="0" smtClean="0">
                <a:solidFill>
                  <a:srgbClr val="0000FF"/>
                </a:solidFill>
                <a:latin typeface="Helvetica"/>
                <a:cs typeface="Helvetica"/>
              </a:rPr>
              <a:t>h</a:t>
            </a:r>
            <a:r>
              <a:rPr lang="en-US" sz="1400" b="1" i="1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11/2</a:t>
            </a:r>
            <a:r>
              <a:rPr lang="en-US" sz="1400" dirty="0" smtClean="0">
                <a:latin typeface="Helvetica"/>
                <a:cs typeface="Helvetica"/>
              </a:rPr>
              <a:t>. As such the sense of the tensor interaction reverses which should cause the difference in the energies to increase again.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Measurements of neutron-adding reactions using N=82 beams will allow an investigation of this </a:t>
            </a:r>
            <a:r>
              <a:rPr lang="en-US" sz="1400" dirty="0" err="1" smtClean="0">
                <a:latin typeface="Helvetica"/>
                <a:cs typeface="Helvetica"/>
              </a:rPr>
              <a:t>behaviour</a:t>
            </a:r>
            <a:r>
              <a:rPr lang="en-US" sz="1400" dirty="0" smtClean="0">
                <a:latin typeface="Helvetica"/>
                <a:cs typeface="Helvetica"/>
              </a:rPr>
              <a:t>. What effect does the particle-core coupling play? Need to carefully consider fragmentation.</a:t>
            </a:r>
            <a:endParaRPr lang="en-US" sz="1400" dirty="0" smtClean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Rates from yield database assuming 10% transmission to ISS:</a:t>
            </a: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aseline="30000" dirty="0" smtClean="0">
                <a:latin typeface="Helvetica"/>
                <a:cs typeface="Helvetica"/>
              </a:rPr>
              <a:t>146</a:t>
            </a:r>
            <a:r>
              <a:rPr lang="en-US" sz="1400" dirty="0" smtClean="0">
                <a:latin typeface="Helvetica"/>
                <a:cs typeface="Helvetica"/>
              </a:rPr>
              <a:t>Gd(Z=64) 10</a:t>
            </a:r>
            <a:r>
              <a:rPr lang="en-US" sz="1400" baseline="30000" dirty="0" smtClean="0">
                <a:latin typeface="Helvetica"/>
                <a:cs typeface="Helvetica"/>
              </a:rPr>
              <a:t>7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 err="1" smtClean="0">
                <a:latin typeface="Helvetica"/>
                <a:cs typeface="Helvetica"/>
              </a:rPr>
              <a:t>pps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400" baseline="30000" dirty="0" smtClean="0">
                <a:latin typeface="Helvetica"/>
                <a:cs typeface="Helvetica"/>
              </a:rPr>
              <a:t>148</a:t>
            </a:r>
            <a:r>
              <a:rPr lang="en-US" sz="1400" dirty="0" smtClean="0">
                <a:latin typeface="Helvetica"/>
                <a:cs typeface="Helvetica"/>
              </a:rPr>
              <a:t>Dy (Z=66) 10</a:t>
            </a:r>
            <a:r>
              <a:rPr lang="en-US" sz="1400" baseline="30000" dirty="0" smtClean="0">
                <a:latin typeface="Helvetica"/>
                <a:cs typeface="Helvetica"/>
              </a:rPr>
              <a:t>5-7 </a:t>
            </a:r>
            <a:r>
              <a:rPr lang="en-US" sz="1400" dirty="0" err="1" smtClean="0">
                <a:latin typeface="Helvetica"/>
                <a:cs typeface="Helvetica"/>
              </a:rPr>
              <a:t>pps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400" baseline="30000" dirty="0" smtClean="0">
                <a:latin typeface="Helvetica"/>
                <a:cs typeface="Helvetica"/>
              </a:rPr>
              <a:t>150</a:t>
            </a:r>
            <a:r>
              <a:rPr lang="en-US" sz="1400" dirty="0" smtClean="0">
                <a:latin typeface="Helvetica"/>
                <a:cs typeface="Helvetica"/>
              </a:rPr>
              <a:t>Er (Z=68) 10</a:t>
            </a:r>
            <a:r>
              <a:rPr lang="en-US" sz="1400" baseline="30000" dirty="0" smtClean="0">
                <a:latin typeface="Helvetica"/>
                <a:cs typeface="Helvetica"/>
              </a:rPr>
              <a:t>5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 err="1" smtClean="0">
                <a:latin typeface="Helvetica"/>
                <a:cs typeface="Helvetica"/>
              </a:rPr>
              <a:t>pps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9287" y="4617915"/>
            <a:ext cx="3106394" cy="430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3" tIns="45712" rIns="91423" bIns="45712" rtlCol="0">
            <a:spAutoFit/>
          </a:bodyPr>
          <a:lstStyle/>
          <a:p>
            <a:r>
              <a:rPr lang="en-US" sz="1100" dirty="0"/>
              <a:t>B. P. Kay </a:t>
            </a:r>
            <a:r>
              <a:rPr lang="en-US" sz="1100" i="1" dirty="0"/>
              <a:t>et al</a:t>
            </a:r>
            <a:r>
              <a:rPr lang="en-US" sz="1100" dirty="0"/>
              <a:t>, </a:t>
            </a:r>
            <a:r>
              <a:rPr lang="en-US" sz="1100" dirty="0" err="1" smtClean="0"/>
              <a:t>Phys.Lett.B</a:t>
            </a:r>
            <a:r>
              <a:rPr lang="en-US" sz="1100" dirty="0" smtClean="0"/>
              <a:t> </a:t>
            </a:r>
            <a:r>
              <a:rPr lang="en-US" sz="1100" b="1" dirty="0" smtClean="0"/>
              <a:t>658</a:t>
            </a:r>
            <a:r>
              <a:rPr lang="en-US" sz="1100" dirty="0" smtClean="0"/>
              <a:t> 216 </a:t>
            </a:r>
            <a:r>
              <a:rPr lang="en-US" sz="1100" dirty="0"/>
              <a:t>(</a:t>
            </a:r>
            <a:r>
              <a:rPr lang="en-US" sz="1100" dirty="0" smtClean="0"/>
              <a:t>2008)</a:t>
            </a:r>
            <a:endParaRPr lang="en-US" sz="1100" dirty="0"/>
          </a:p>
          <a:p>
            <a:r>
              <a:rPr lang="en-US" sz="1100" dirty="0" smtClean="0"/>
              <a:t>B</a:t>
            </a:r>
            <a:r>
              <a:rPr lang="en-US" sz="1100" dirty="0"/>
              <a:t>. P. Kay </a:t>
            </a:r>
            <a:r>
              <a:rPr lang="en-US" sz="1100" i="1" dirty="0"/>
              <a:t>et al</a:t>
            </a:r>
            <a:r>
              <a:rPr lang="en-US" sz="1100" dirty="0"/>
              <a:t>, </a:t>
            </a:r>
            <a:r>
              <a:rPr lang="en-US" sz="1100" dirty="0" err="1"/>
              <a:t>Phys.Rev.C</a:t>
            </a:r>
            <a:r>
              <a:rPr lang="en-US" sz="1100" dirty="0"/>
              <a:t> </a:t>
            </a:r>
            <a:r>
              <a:rPr lang="en-US" sz="1100" b="1" dirty="0"/>
              <a:t>84</a:t>
            </a:r>
            <a:r>
              <a:rPr lang="en-US" sz="1100" dirty="0"/>
              <a:t> 024325 (2011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pic>
        <p:nvPicPr>
          <p:cNvPr id="6" name="Picture 5" descr="relative-mo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1" y="3927484"/>
            <a:ext cx="4661513" cy="11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=50-occ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7605" y="2107686"/>
            <a:ext cx="2685561" cy="3475432"/>
          </a:xfrm>
          <a:prstGeom prst="rect">
            <a:avLst/>
          </a:prstGeom>
        </p:spPr>
      </p:pic>
      <p:pic>
        <p:nvPicPr>
          <p:cNvPr id="7" name="Picture 6" descr="Screen Shot 2016-01-12 at 11.11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36" y="351229"/>
            <a:ext cx="3426452" cy="2265577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3321331" y="240955"/>
            <a:ext cx="2501339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 err="1" smtClean="0">
                <a:latin typeface="Helvetica"/>
                <a:cs typeface="Helvetica"/>
              </a:rPr>
              <a:t>Sn</a:t>
            </a:r>
            <a:r>
              <a:rPr lang="en-GB" sz="2800" b="1" dirty="0" smtClean="0">
                <a:latin typeface="Helvetica"/>
                <a:cs typeface="Helvetica"/>
              </a:rPr>
              <a:t> isotones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141" y="835343"/>
            <a:ext cx="5633504" cy="382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Previous measurement of proton-adding reaction using stable targets investigated evolution of high-j single-particle strength.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Robust measurements of neutron-adding and -removing reactions of even stable </a:t>
            </a:r>
            <a:r>
              <a:rPr lang="en-US" sz="1400" dirty="0" err="1" smtClean="0">
                <a:latin typeface="Helvetica"/>
                <a:cs typeface="Helvetica"/>
              </a:rPr>
              <a:t>Sn</a:t>
            </a:r>
            <a:r>
              <a:rPr lang="en-US" sz="1400" dirty="0" smtClean="0">
                <a:latin typeface="Helvetica"/>
                <a:cs typeface="Helvetica"/>
              </a:rPr>
              <a:t> isotopes have been recently made, probing neutron single-particle energies and occupancies.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Opportunity to expand these measurements at HIE-ISOLDE allowing a study of the evolution of neutron and proton single-states from </a:t>
            </a:r>
            <a:r>
              <a:rPr lang="en-US" sz="1400" baseline="30000" dirty="0" smtClean="0">
                <a:latin typeface="Helvetica"/>
                <a:cs typeface="Helvetica"/>
              </a:rPr>
              <a:t>106-134</a:t>
            </a:r>
            <a:r>
              <a:rPr lang="en-US" sz="1400" dirty="0" smtClean="0">
                <a:latin typeface="Helvetica"/>
                <a:cs typeface="Helvetica"/>
              </a:rPr>
              <a:t>Sn – 28 neutrons.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Would </a:t>
            </a:r>
            <a:r>
              <a:rPr lang="en-US" sz="1400" dirty="0">
                <a:latin typeface="Helvetica"/>
                <a:cs typeface="Helvetica"/>
              </a:rPr>
              <a:t>require a gas cell in the future </a:t>
            </a:r>
            <a:r>
              <a:rPr lang="en-US" sz="1400" dirty="0" smtClean="0">
                <a:latin typeface="Helvetica"/>
                <a:cs typeface="Helvetica"/>
              </a:rPr>
              <a:t>to make </a:t>
            </a:r>
            <a:r>
              <a:rPr lang="en-US" sz="1400" dirty="0" smtClean="0">
                <a:latin typeface="Helvetica"/>
                <a:cs typeface="Helvetica"/>
              </a:rPr>
              <a:t>(</a:t>
            </a:r>
            <a:r>
              <a:rPr lang="en-US" sz="1400" dirty="0" err="1" smtClean="0">
                <a:latin typeface="Helvetica"/>
                <a:cs typeface="Helvetica"/>
              </a:rPr>
              <a:t>a,</a:t>
            </a:r>
            <a:r>
              <a:rPr lang="en-US" sz="1400" i="1" dirty="0" err="1" smtClean="0">
                <a:latin typeface="Helvetica"/>
                <a:cs typeface="Helvetica"/>
              </a:rPr>
              <a:t>t</a:t>
            </a:r>
            <a:r>
              <a:rPr lang="en-US" sz="1400" dirty="0" smtClean="0">
                <a:latin typeface="Helvetica"/>
                <a:cs typeface="Helvetica"/>
              </a:rPr>
              <a:t>) or </a:t>
            </a:r>
            <a:r>
              <a:rPr lang="en-US" sz="1400" dirty="0">
                <a:latin typeface="Helvetica"/>
                <a:cs typeface="Helvetica"/>
              </a:rPr>
              <a:t>(</a:t>
            </a:r>
            <a:r>
              <a:rPr lang="en-US" sz="1400" baseline="30000" dirty="0">
                <a:latin typeface="Helvetica"/>
                <a:cs typeface="Helvetica"/>
              </a:rPr>
              <a:t>3</a:t>
            </a:r>
            <a:r>
              <a:rPr lang="en-US" sz="1400" dirty="0">
                <a:latin typeface="Helvetica"/>
                <a:cs typeface="Helvetica"/>
              </a:rPr>
              <a:t>He,</a:t>
            </a:r>
            <a:r>
              <a:rPr lang="en-US" sz="1400" i="1" dirty="0">
                <a:latin typeface="Helvetica"/>
                <a:cs typeface="Helvetica"/>
              </a:rPr>
              <a:t>d</a:t>
            </a:r>
            <a:r>
              <a:rPr lang="en-US" sz="1400" dirty="0">
                <a:latin typeface="Helvetica"/>
                <a:cs typeface="Helvetica"/>
              </a:rPr>
              <a:t>) </a:t>
            </a:r>
            <a:r>
              <a:rPr lang="en-US" sz="1400" dirty="0" smtClean="0">
                <a:latin typeface="Helvetica"/>
                <a:cs typeface="Helvetica"/>
              </a:rPr>
              <a:t>measurements </a:t>
            </a:r>
            <a:r>
              <a:rPr lang="en-US" sz="1400" dirty="0" smtClean="0">
                <a:latin typeface="Helvetica"/>
                <a:cs typeface="Helvetica"/>
              </a:rPr>
              <a:t>to </a:t>
            </a:r>
            <a:r>
              <a:rPr lang="en-US" sz="1400" dirty="0" smtClean="0">
                <a:latin typeface="Helvetica"/>
                <a:cs typeface="Helvetica"/>
              </a:rPr>
              <a:t>populate proton states. </a:t>
            </a: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baseline="300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baseline="300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aseline="30000" dirty="0" smtClean="0">
                <a:latin typeface="Helvetica"/>
                <a:cs typeface="Helvetica"/>
              </a:rPr>
              <a:t>106-110</a:t>
            </a:r>
            <a:r>
              <a:rPr lang="en-US" sz="1400" dirty="0" smtClean="0">
                <a:latin typeface="Helvetica"/>
                <a:cs typeface="Helvetica"/>
              </a:rPr>
              <a:t>Sn and </a:t>
            </a:r>
            <a:r>
              <a:rPr lang="en-US" sz="1400" baseline="30000" dirty="0" smtClean="0">
                <a:latin typeface="Helvetica"/>
                <a:cs typeface="Helvetica"/>
              </a:rPr>
              <a:t>128-134</a:t>
            </a:r>
            <a:r>
              <a:rPr lang="en-US" sz="1400" dirty="0" smtClean="0">
                <a:latin typeface="Helvetica"/>
                <a:cs typeface="Helvetica"/>
              </a:rPr>
              <a:t>Sn &gt;10</a:t>
            </a:r>
            <a:r>
              <a:rPr lang="en-US" sz="1400" baseline="30000" dirty="0">
                <a:latin typeface="Helvetica"/>
                <a:cs typeface="Helvetica"/>
              </a:rPr>
              <a:t>5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 err="1" smtClean="0">
                <a:latin typeface="Helvetica"/>
                <a:cs typeface="Helvetica"/>
              </a:rPr>
              <a:t>pps</a:t>
            </a:r>
            <a:r>
              <a:rPr lang="en-US" sz="1400" dirty="0" smtClean="0">
                <a:latin typeface="Helvetica"/>
                <a:cs typeface="Helvetica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1400" baseline="30000" dirty="0" smtClean="0">
                <a:latin typeface="Helvetica"/>
                <a:cs typeface="Helvetica"/>
              </a:rPr>
              <a:t>126</a:t>
            </a:r>
            <a:r>
              <a:rPr lang="en-US" sz="1400" dirty="0" smtClean="0">
                <a:latin typeface="Helvetica"/>
                <a:cs typeface="Helvetica"/>
              </a:rPr>
              <a:t>Sn </a:t>
            </a:r>
            <a:r>
              <a:rPr lang="en-US" sz="1400" b="1" dirty="0" smtClean="0">
                <a:latin typeface="Helvetica"/>
                <a:cs typeface="Helvetica"/>
              </a:rPr>
              <a:t>long-lived beam</a:t>
            </a:r>
            <a:r>
              <a:rPr lang="en-US" sz="1400" dirty="0" smtClean="0">
                <a:latin typeface="Helvetica"/>
                <a:cs typeface="Helvetica"/>
              </a:rPr>
              <a:t>.</a:t>
            </a:r>
            <a:endParaRPr lang="en-US" sz="1400" baseline="30000" dirty="0" smtClean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141" y="4662040"/>
            <a:ext cx="4177191" cy="430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3" tIns="45712" rIns="91423" bIns="45712" rtlCol="0">
            <a:spAutoFit/>
          </a:bodyPr>
          <a:lstStyle/>
          <a:p>
            <a:r>
              <a:rPr lang="en-US" sz="1100" dirty="0" smtClean="0"/>
              <a:t>Protons - J. P. </a:t>
            </a:r>
            <a:r>
              <a:rPr lang="en-US" sz="1100" dirty="0" err="1" smtClean="0"/>
              <a:t>Schiffer</a:t>
            </a:r>
            <a:r>
              <a:rPr lang="en-US" sz="1100" dirty="0" smtClean="0"/>
              <a:t> </a:t>
            </a:r>
            <a:r>
              <a:rPr lang="en-US" sz="1100" i="1" dirty="0" smtClean="0"/>
              <a:t>et al.,</a:t>
            </a:r>
            <a:r>
              <a:rPr lang="en-US" sz="1100" dirty="0" smtClean="0"/>
              <a:t> Phys. Rev. </a:t>
            </a:r>
            <a:r>
              <a:rPr lang="en-US" sz="1100" dirty="0" err="1" smtClean="0"/>
              <a:t>Lett</a:t>
            </a:r>
            <a:r>
              <a:rPr lang="en-US" sz="1100" dirty="0" smtClean="0"/>
              <a:t>. </a:t>
            </a:r>
            <a:r>
              <a:rPr lang="en-US" sz="1100" b="1" dirty="0" smtClean="0"/>
              <a:t>92</a:t>
            </a:r>
            <a:r>
              <a:rPr lang="en-US" sz="1100" dirty="0" smtClean="0"/>
              <a:t>, 162501 (2004)</a:t>
            </a:r>
          </a:p>
          <a:p>
            <a:r>
              <a:rPr lang="en-US" sz="1100" dirty="0" smtClean="0"/>
              <a:t>Neutrons - D.K</a:t>
            </a:r>
            <a:r>
              <a:rPr lang="en-US" sz="1100" dirty="0"/>
              <a:t>. Sharp </a:t>
            </a:r>
            <a:r>
              <a:rPr lang="en-US" sz="1100" i="1" dirty="0"/>
              <a:t>et al</a:t>
            </a:r>
            <a:r>
              <a:rPr lang="en-US" sz="1100" dirty="0"/>
              <a:t>, </a:t>
            </a:r>
            <a:r>
              <a:rPr lang="en-US" sz="1100" dirty="0" smtClean="0"/>
              <a:t>In preparation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5107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-known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3529" y="300534"/>
            <a:ext cx="3760988" cy="4867161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1945677" y="284540"/>
            <a:ext cx="6012678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baseline="30000" dirty="0" smtClean="0">
                <a:latin typeface="Helvetica"/>
                <a:cs typeface="Helvetica"/>
              </a:rPr>
              <a:t>126</a:t>
            </a:r>
            <a:r>
              <a:rPr lang="en-GB" sz="2800" b="1" dirty="0" smtClean="0">
                <a:latin typeface="Helvetica"/>
                <a:cs typeface="Helvetica"/>
              </a:rPr>
              <a:t>Sn(</a:t>
            </a:r>
            <a:r>
              <a:rPr lang="en-GB" sz="2800" b="1" i="1" dirty="0" err="1" smtClean="0">
                <a:latin typeface="Helvetica"/>
                <a:cs typeface="Helvetica"/>
              </a:rPr>
              <a:t>d,p</a:t>
            </a:r>
            <a:r>
              <a:rPr lang="en-GB" sz="2800" b="1" dirty="0" smtClean="0">
                <a:latin typeface="Helvetica"/>
                <a:cs typeface="Helvetica"/>
              </a:rPr>
              <a:t>) – Evolution along </a:t>
            </a:r>
            <a:r>
              <a:rPr lang="en-GB" sz="2800" b="1" i="1" dirty="0" smtClean="0">
                <a:latin typeface="Helvetica"/>
                <a:cs typeface="Helvetica"/>
              </a:rPr>
              <a:t>Z=50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113" y="1067200"/>
            <a:ext cx="45804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(</a:t>
            </a:r>
            <a:r>
              <a:rPr lang="en-US" sz="1400" i="1" dirty="0" err="1"/>
              <a:t>d,p</a:t>
            </a:r>
            <a:r>
              <a:rPr lang="en-US" sz="1400" dirty="0"/>
              <a:t>) reaction will be used to probe the vacancy of the orbitals in </a:t>
            </a:r>
            <a:r>
              <a:rPr lang="en-US" sz="1400" baseline="30000" dirty="0"/>
              <a:t>126</a:t>
            </a:r>
            <a:r>
              <a:rPr lang="en-US" sz="1400" dirty="0"/>
              <a:t>Sn as well as confirming the location of the low-lying single-particle states in </a:t>
            </a:r>
            <a:r>
              <a:rPr lang="en-US" sz="1400" baseline="30000" dirty="0"/>
              <a:t>127</a:t>
            </a:r>
            <a:r>
              <a:rPr lang="en-US" sz="1400" dirty="0"/>
              <a:t>Sn.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Outside stable targets (</a:t>
            </a:r>
            <a:r>
              <a:rPr lang="en-US" sz="1400" i="1" dirty="0" err="1" smtClean="0"/>
              <a:t>d,p</a:t>
            </a:r>
            <a:r>
              <a:rPr lang="en-US" sz="1400" dirty="0" smtClean="0"/>
              <a:t>) measurements have previously been made on </a:t>
            </a:r>
            <a:r>
              <a:rPr lang="en-US" sz="1400" baseline="30000" dirty="0" smtClean="0"/>
              <a:t>130,132</a:t>
            </a:r>
            <a:r>
              <a:rPr lang="en-US" sz="1400" dirty="0" smtClean="0"/>
              <a:t>Sn.</a:t>
            </a:r>
          </a:p>
          <a:p>
            <a:endParaRPr lang="en-US" sz="1400" dirty="0"/>
          </a:p>
          <a:p>
            <a:r>
              <a:rPr lang="en-US" sz="1400" dirty="0" smtClean="0"/>
              <a:t>These </a:t>
            </a:r>
            <a:r>
              <a:rPr lang="en-US" sz="1400" dirty="0"/>
              <a:t>data will help complete the picture of the evolution of these single-particle orbitals away from the stable tins towards the shell closure at </a:t>
            </a:r>
            <a:r>
              <a:rPr lang="en-US" sz="1400" baseline="30000" dirty="0"/>
              <a:t>132</a:t>
            </a:r>
            <a:r>
              <a:rPr lang="en-US" sz="1400" dirty="0"/>
              <a:t>Sn. </a:t>
            </a:r>
            <a:r>
              <a:rPr lang="en-US" sz="1400" dirty="0" smtClean="0"/>
              <a:t>Expanding on a systematic study of the stable </a:t>
            </a:r>
            <a:r>
              <a:rPr lang="en-US" sz="1400" dirty="0" err="1" smtClean="0"/>
              <a:t>Sn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/>
              <a:t>The case of </a:t>
            </a:r>
            <a:r>
              <a:rPr lang="en-US" sz="1400" baseline="30000" dirty="0"/>
              <a:t>126</a:t>
            </a:r>
            <a:r>
              <a:rPr lang="en-US" sz="1400" dirty="0"/>
              <a:t>Sn (T</a:t>
            </a:r>
            <a:r>
              <a:rPr lang="en-US" sz="1400" baseline="-25000" dirty="0"/>
              <a:t>1/2 </a:t>
            </a:r>
            <a:r>
              <a:rPr lang="en-US" sz="1400" dirty="0"/>
              <a:t>= 2.3E5 years</a:t>
            </a:r>
            <a:r>
              <a:rPr lang="en-US" sz="1400" dirty="0" smtClean="0"/>
              <a:t>) </a:t>
            </a:r>
            <a:r>
              <a:rPr lang="en-US" sz="1400" dirty="0">
                <a:latin typeface="Helvetica"/>
                <a:cs typeface="Helvetica"/>
              </a:rPr>
              <a:t>is directly produced when protons are incident on </a:t>
            </a:r>
            <a:r>
              <a:rPr lang="en-US" sz="1400" dirty="0" err="1">
                <a:latin typeface="Helvetica"/>
                <a:cs typeface="Helvetica"/>
              </a:rPr>
              <a:t>Ucx</a:t>
            </a:r>
            <a:r>
              <a:rPr lang="en-US" sz="1400" dirty="0">
                <a:latin typeface="Helvetica"/>
                <a:cs typeface="Helvetica"/>
              </a:rPr>
              <a:t> targets and is volatile enough to be released from a hot </a:t>
            </a:r>
            <a:r>
              <a:rPr lang="en-US" sz="1400" dirty="0" smtClean="0">
                <a:latin typeface="Helvetica"/>
                <a:cs typeface="Helvetica"/>
              </a:rPr>
              <a:t>target</a:t>
            </a:r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and so</a:t>
            </a:r>
            <a:r>
              <a:rPr lang="en-US" sz="1400" dirty="0" smtClean="0"/>
              <a:t> may </a:t>
            </a:r>
            <a:r>
              <a:rPr lang="en-US" sz="1400" dirty="0"/>
              <a:t>require the irradiation of </a:t>
            </a:r>
            <a:r>
              <a:rPr lang="en-US" sz="1400" dirty="0" smtClean="0"/>
              <a:t>a cold target to </a:t>
            </a:r>
            <a:r>
              <a:rPr lang="en-US" sz="1400" dirty="0" err="1" smtClean="0"/>
              <a:t>maximise</a:t>
            </a:r>
            <a:r>
              <a:rPr lang="en-US" sz="1400" dirty="0" smtClean="0"/>
              <a:t> the yield. 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160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=127-known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8565" y="466176"/>
            <a:ext cx="3886091" cy="5029059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972839" y="284540"/>
            <a:ext cx="6553143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dirty="0">
                <a:latin typeface="Helvetica"/>
                <a:cs typeface="Helvetica"/>
              </a:rPr>
              <a:t>Single-particle evolution along </a:t>
            </a:r>
            <a:r>
              <a:rPr lang="en-GB" sz="2800" b="1" i="1" dirty="0">
                <a:latin typeface="Helvetica"/>
                <a:cs typeface="Helvetica"/>
              </a:rPr>
              <a:t>N=</a:t>
            </a:r>
            <a:r>
              <a:rPr lang="en-GB" sz="2800" b="1" i="1" dirty="0" smtClean="0">
                <a:latin typeface="Helvetica"/>
                <a:cs typeface="Helvetica"/>
              </a:rPr>
              <a:t>126</a:t>
            </a:r>
            <a:endParaRPr lang="en-GB" sz="2800" b="1" dirty="0" smtClean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40" y="1132540"/>
            <a:ext cx="4337235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Helvetica"/>
                <a:cs typeface="Helvetica"/>
              </a:rPr>
              <a:t>N=126 </a:t>
            </a:r>
            <a:r>
              <a:rPr lang="en-US" sz="1400" dirty="0" smtClean="0">
                <a:latin typeface="Helvetica"/>
                <a:cs typeface="Helvetica"/>
              </a:rPr>
              <a:t>isotones and </a:t>
            </a:r>
            <a:r>
              <a:rPr lang="en-US" sz="1400" dirty="0" err="1" smtClean="0">
                <a:latin typeface="Helvetica"/>
                <a:cs typeface="Helvetica"/>
              </a:rPr>
              <a:t>Pb</a:t>
            </a:r>
            <a:r>
              <a:rPr lang="en-US" sz="1400" dirty="0" smtClean="0">
                <a:latin typeface="Helvetica"/>
                <a:cs typeface="Helvetica"/>
              </a:rPr>
              <a:t> isotopes provide further testing grounds for evolving </a:t>
            </a:r>
            <a:r>
              <a:rPr lang="en-US" sz="1400" dirty="0" smtClean="0">
                <a:latin typeface="Helvetica"/>
                <a:cs typeface="Helvetica"/>
              </a:rPr>
              <a:t>shell-structure and modern shell-model calculations. </a:t>
            </a:r>
            <a:endParaRPr lang="en-US" sz="1400" dirty="0" smtClean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>
                <a:latin typeface="Helvetica"/>
                <a:cs typeface="Helvetica"/>
              </a:rPr>
              <a:t>(</a:t>
            </a:r>
            <a:r>
              <a:rPr lang="en-US" sz="1400" i="1" dirty="0" err="1">
                <a:latin typeface="Helvetica"/>
                <a:cs typeface="Helvetica"/>
              </a:rPr>
              <a:t>d,p</a:t>
            </a:r>
            <a:r>
              <a:rPr lang="en-US" sz="1400" dirty="0">
                <a:latin typeface="Helvetica"/>
                <a:cs typeface="Helvetica"/>
              </a:rPr>
              <a:t>) reaction probes single-neutron states in</a:t>
            </a:r>
            <a:r>
              <a:rPr lang="en-US" sz="1400" b="1" i="1" dirty="0">
                <a:latin typeface="Helvetica"/>
                <a:cs typeface="Helvetica"/>
              </a:rPr>
              <a:t> N=127 </a:t>
            </a:r>
            <a:r>
              <a:rPr lang="en-US" sz="1400" dirty="0" smtClean="0">
                <a:latin typeface="Helvetica"/>
                <a:cs typeface="Helvetica"/>
              </a:rPr>
              <a:t>nuclei. Along </a:t>
            </a:r>
            <a:r>
              <a:rPr lang="en-US" sz="1400" i="1" dirty="0" smtClean="0">
                <a:latin typeface="Helvetica"/>
                <a:cs typeface="Helvetica"/>
              </a:rPr>
              <a:t>N=127 </a:t>
            </a:r>
            <a:r>
              <a:rPr lang="en-US" sz="1400" dirty="0" smtClean="0">
                <a:latin typeface="Helvetica"/>
                <a:cs typeface="Helvetica"/>
              </a:rPr>
              <a:t>there is little data which is directly sensitive to the single-particle </a:t>
            </a:r>
            <a:r>
              <a:rPr lang="en-US" sz="1400" dirty="0" err="1" smtClean="0">
                <a:latin typeface="Helvetica"/>
                <a:cs typeface="Helvetica"/>
              </a:rPr>
              <a:t>behaviour</a:t>
            </a:r>
            <a:r>
              <a:rPr lang="en-US" sz="1400" dirty="0" smtClean="0">
                <a:latin typeface="Helvetica"/>
                <a:cs typeface="Helvetica"/>
              </a:rPr>
              <a:t>. Some data exists on </a:t>
            </a:r>
            <a:r>
              <a:rPr lang="en-US" sz="1400" baseline="30000" dirty="0" smtClean="0">
                <a:latin typeface="Helvetica"/>
                <a:cs typeface="Helvetica"/>
              </a:rPr>
              <a:t>211</a:t>
            </a:r>
            <a:r>
              <a:rPr lang="en-US" sz="1400" dirty="0" smtClean="0">
                <a:latin typeface="Helvetica"/>
                <a:cs typeface="Helvetica"/>
              </a:rPr>
              <a:t>Po but there are missing assignments.</a:t>
            </a:r>
          </a:p>
          <a:p>
            <a:endParaRPr lang="en-US" sz="1400" dirty="0" smtClean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Measurements of these states in nuclei up to </a:t>
            </a:r>
            <a:r>
              <a:rPr lang="en-US" sz="1400" i="1" dirty="0" smtClean="0">
                <a:latin typeface="Helvetica"/>
                <a:cs typeface="Helvetica"/>
              </a:rPr>
              <a:t>Z=88 </a:t>
            </a:r>
            <a:r>
              <a:rPr lang="en-US" sz="1400" dirty="0" smtClean="0">
                <a:latin typeface="Helvetica"/>
                <a:cs typeface="Helvetica"/>
              </a:rPr>
              <a:t>are feasible at HIE-ISOLDE with ISS.</a:t>
            </a:r>
          </a:p>
          <a:p>
            <a:pPr marL="285750" indent="-285750">
              <a:buFont typeface="Arial"/>
              <a:buChar char="•"/>
            </a:pPr>
            <a:endParaRPr lang="en-US" sz="1400" baseline="300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aseline="30000" dirty="0" smtClean="0">
                <a:latin typeface="Helvetica"/>
                <a:cs typeface="Helvetica"/>
              </a:rPr>
              <a:t>210</a:t>
            </a:r>
            <a:r>
              <a:rPr lang="en-US" sz="1400" dirty="0" smtClean="0">
                <a:latin typeface="Helvetica"/>
                <a:cs typeface="Helvetica"/>
              </a:rPr>
              <a:t>Po (</a:t>
            </a:r>
            <a:r>
              <a:rPr lang="en-US" sz="1400" i="1" dirty="0" smtClean="0">
                <a:latin typeface="Helvetica"/>
                <a:cs typeface="Helvetica"/>
              </a:rPr>
              <a:t>Z=84</a:t>
            </a:r>
            <a:r>
              <a:rPr lang="en-US" sz="1400" dirty="0" smtClean="0">
                <a:latin typeface="Helvetica"/>
                <a:cs typeface="Helvetica"/>
              </a:rPr>
              <a:t>) </a:t>
            </a:r>
            <a:r>
              <a:rPr lang="en-US" sz="1400" b="1" dirty="0" smtClean="0">
                <a:latin typeface="Helvetica"/>
                <a:cs typeface="Helvetica"/>
              </a:rPr>
              <a:t>long-lived beam</a:t>
            </a:r>
            <a:r>
              <a:rPr lang="en-US" sz="1400" dirty="0" smtClean="0">
                <a:latin typeface="Helvetica"/>
                <a:cs typeface="Helvetica"/>
              </a:rPr>
              <a:t>.</a:t>
            </a:r>
            <a:endParaRPr lang="en-US" sz="1400" baseline="300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aseline="30000" dirty="0" smtClean="0">
                <a:latin typeface="Helvetica"/>
                <a:cs typeface="Helvetica"/>
              </a:rPr>
              <a:t>212</a:t>
            </a:r>
            <a:r>
              <a:rPr lang="en-US" sz="1400" dirty="0" smtClean="0">
                <a:latin typeface="Helvetica"/>
                <a:cs typeface="Helvetica"/>
              </a:rPr>
              <a:t>Rn (</a:t>
            </a:r>
            <a:r>
              <a:rPr lang="en-US" sz="1400" i="1" dirty="0" smtClean="0">
                <a:latin typeface="Helvetica"/>
                <a:cs typeface="Helvetica"/>
              </a:rPr>
              <a:t>Z=86</a:t>
            </a:r>
            <a:r>
              <a:rPr lang="en-US" sz="1400" dirty="0" smtClean="0">
                <a:latin typeface="Helvetica"/>
                <a:cs typeface="Helvetica"/>
              </a:rPr>
              <a:t>) 10</a:t>
            </a:r>
            <a:r>
              <a:rPr lang="en-US" sz="1400" baseline="30000" dirty="0" smtClean="0">
                <a:latin typeface="Helvetica"/>
                <a:cs typeface="Helvetica"/>
              </a:rPr>
              <a:t>7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 err="1" smtClean="0">
                <a:latin typeface="Helvetica"/>
                <a:cs typeface="Helvetica"/>
              </a:rPr>
              <a:t>pps</a:t>
            </a:r>
            <a:r>
              <a:rPr lang="en-US" sz="1400" dirty="0" smtClean="0">
                <a:latin typeface="Helvetica"/>
                <a:cs typeface="Helvetica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1400" baseline="30000" dirty="0" smtClean="0">
                <a:latin typeface="Helvetica"/>
                <a:cs typeface="Helvetica"/>
              </a:rPr>
              <a:t>214</a:t>
            </a:r>
            <a:r>
              <a:rPr lang="en-US" sz="1400" dirty="0" smtClean="0">
                <a:latin typeface="Helvetica"/>
                <a:cs typeface="Helvetica"/>
              </a:rPr>
              <a:t>Ra (</a:t>
            </a:r>
            <a:r>
              <a:rPr lang="en-US" sz="1400" i="1" dirty="0" smtClean="0">
                <a:latin typeface="Helvetica"/>
                <a:cs typeface="Helvetica"/>
              </a:rPr>
              <a:t>Z=88</a:t>
            </a:r>
            <a:r>
              <a:rPr lang="en-US" sz="1400" dirty="0" smtClean="0">
                <a:latin typeface="Helvetica"/>
                <a:cs typeface="Helvetica"/>
              </a:rPr>
              <a:t>) 10</a:t>
            </a:r>
            <a:r>
              <a:rPr lang="en-US" sz="1400" baseline="30000" dirty="0" smtClean="0">
                <a:latin typeface="Helvetica"/>
                <a:cs typeface="Helvetica"/>
              </a:rPr>
              <a:t>5 </a:t>
            </a:r>
            <a:r>
              <a:rPr lang="en-US" sz="1400" dirty="0" err="1" smtClean="0">
                <a:latin typeface="Helvetica"/>
                <a:cs typeface="Helvetica"/>
              </a:rPr>
              <a:t>pps</a:t>
            </a:r>
            <a:r>
              <a:rPr lang="en-US" sz="1400" dirty="0" smtClean="0">
                <a:latin typeface="Helvetica"/>
                <a:cs typeface="Helvetica"/>
              </a:rPr>
              <a:t>. 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8963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=127-known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8565" y="466176"/>
            <a:ext cx="3886091" cy="5029059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391837" y="284540"/>
            <a:ext cx="8539355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800" b="1" baseline="30000" dirty="0" smtClean="0">
                <a:latin typeface="Helvetica"/>
                <a:cs typeface="Helvetica"/>
              </a:rPr>
              <a:t>210</a:t>
            </a:r>
            <a:r>
              <a:rPr lang="en-GB" sz="2800" b="1" dirty="0" smtClean="0">
                <a:latin typeface="Helvetica"/>
                <a:cs typeface="Helvetica"/>
              </a:rPr>
              <a:t>Po(</a:t>
            </a:r>
            <a:r>
              <a:rPr lang="en-GB" sz="2800" b="1" i="1" dirty="0" err="1" smtClean="0">
                <a:latin typeface="Helvetica"/>
                <a:cs typeface="Helvetica"/>
              </a:rPr>
              <a:t>d,p</a:t>
            </a:r>
            <a:r>
              <a:rPr lang="en-GB" sz="2800" b="1" dirty="0" smtClean="0">
                <a:latin typeface="Helvetica"/>
                <a:cs typeface="Helvetica"/>
              </a:rPr>
              <a:t>) – Single-particle evolution along </a:t>
            </a:r>
            <a:r>
              <a:rPr lang="en-GB" sz="2800" b="1" i="1" dirty="0" smtClean="0">
                <a:latin typeface="Helvetica"/>
                <a:cs typeface="Helvetica"/>
              </a:rPr>
              <a:t>N=126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87" y="1037659"/>
            <a:ext cx="416158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Measurements of single-neutron properties of </a:t>
            </a:r>
            <a:r>
              <a:rPr lang="en-US" sz="1400" baseline="30000" dirty="0" smtClean="0">
                <a:latin typeface="Helvetica"/>
                <a:cs typeface="Helvetica"/>
              </a:rPr>
              <a:t>211</a:t>
            </a:r>
            <a:r>
              <a:rPr lang="en-US" sz="1400" dirty="0" smtClean="0">
                <a:latin typeface="Helvetica"/>
                <a:cs typeface="Helvetica"/>
              </a:rPr>
              <a:t>Po using a long lived </a:t>
            </a:r>
            <a:r>
              <a:rPr lang="en-US" sz="1400" baseline="30000" dirty="0" smtClean="0">
                <a:latin typeface="Helvetica"/>
                <a:cs typeface="Helvetica"/>
              </a:rPr>
              <a:t>210</a:t>
            </a:r>
            <a:r>
              <a:rPr lang="en-US" sz="1400" dirty="0" smtClean="0">
                <a:latin typeface="Helvetica"/>
                <a:cs typeface="Helvetica"/>
              </a:rPr>
              <a:t>Po beam is the first step in probing along this isotonic chain north of </a:t>
            </a:r>
            <a:r>
              <a:rPr lang="en-US" sz="1400" baseline="30000" dirty="0" smtClean="0">
                <a:latin typeface="Helvetica"/>
                <a:cs typeface="Helvetica"/>
              </a:rPr>
              <a:t>208</a:t>
            </a:r>
            <a:r>
              <a:rPr lang="en-US" sz="1400" dirty="0" smtClean="0">
                <a:latin typeface="Helvetica"/>
                <a:cs typeface="Helvetica"/>
              </a:rPr>
              <a:t>Pb.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baseline="30000" dirty="0" smtClean="0">
                <a:latin typeface="Helvetica"/>
                <a:cs typeface="Helvetica"/>
              </a:rPr>
              <a:t>210</a:t>
            </a:r>
            <a:r>
              <a:rPr lang="en-US" sz="1400" dirty="0" smtClean="0">
                <a:latin typeface="Helvetica"/>
                <a:cs typeface="Helvetica"/>
              </a:rPr>
              <a:t>Po (T</a:t>
            </a:r>
            <a:r>
              <a:rPr lang="en-US" sz="1400" baseline="-25000" dirty="0" smtClean="0">
                <a:latin typeface="Helvetica"/>
                <a:cs typeface="Helvetica"/>
              </a:rPr>
              <a:t>1/2</a:t>
            </a:r>
            <a:r>
              <a:rPr lang="en-US" sz="1400" dirty="0" smtClean="0">
                <a:latin typeface="Helvetica"/>
                <a:cs typeface="Helvetica"/>
              </a:rPr>
              <a:t>=138 days) is directly produced when protons are incident on </a:t>
            </a:r>
            <a:r>
              <a:rPr lang="en-US" sz="1400" dirty="0" err="1" smtClean="0">
                <a:latin typeface="Helvetica"/>
                <a:cs typeface="Helvetica"/>
              </a:rPr>
              <a:t>Ucx</a:t>
            </a:r>
            <a:r>
              <a:rPr lang="en-US" sz="1400" dirty="0" smtClean="0">
                <a:latin typeface="Helvetica"/>
                <a:cs typeface="Helvetica"/>
              </a:rPr>
              <a:t> targets and is volatile enough to be released from a hot target. Irradiation of a cold target unit may be required to </a:t>
            </a:r>
            <a:r>
              <a:rPr lang="en-US" sz="1400" dirty="0" err="1" smtClean="0">
                <a:latin typeface="Helvetica"/>
                <a:cs typeface="Helvetica"/>
              </a:rPr>
              <a:t>maximise</a:t>
            </a:r>
            <a:r>
              <a:rPr lang="en-US" sz="1400" dirty="0" smtClean="0">
                <a:latin typeface="Helvetica"/>
                <a:cs typeface="Helvetica"/>
              </a:rPr>
              <a:t> the </a:t>
            </a:r>
            <a:r>
              <a:rPr lang="en-US" sz="1400" baseline="30000" dirty="0" smtClean="0">
                <a:latin typeface="Helvetica"/>
                <a:cs typeface="Helvetica"/>
              </a:rPr>
              <a:t>210</a:t>
            </a:r>
            <a:r>
              <a:rPr lang="en-US" sz="1400" dirty="0" smtClean="0">
                <a:latin typeface="Helvetica"/>
                <a:cs typeface="Helvetica"/>
              </a:rPr>
              <a:t>Po yield.</a:t>
            </a:r>
          </a:p>
          <a:p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(</a:t>
            </a:r>
            <a:r>
              <a:rPr lang="en-US" sz="1400" i="1" dirty="0" err="1" smtClean="0">
                <a:latin typeface="Helvetica"/>
                <a:cs typeface="Helvetica"/>
              </a:rPr>
              <a:t>d,p</a:t>
            </a:r>
            <a:r>
              <a:rPr lang="en-US" sz="1400" dirty="0" smtClean="0">
                <a:latin typeface="Helvetica"/>
                <a:cs typeface="Helvetica"/>
              </a:rPr>
              <a:t>) reaction will be best suited to studying low-l states in the residual nucleus, though it will also populate higher-l orbitals</a:t>
            </a:r>
            <a:r>
              <a:rPr lang="en-US" sz="1400" dirty="0" smtClean="0">
                <a:latin typeface="Helvetica"/>
                <a:cs typeface="Helvetica"/>
              </a:rPr>
              <a:t>.</a:t>
            </a:r>
            <a:endParaRPr lang="en-US" sz="1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1721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140251</TotalTime>
  <Words>1635</Words>
  <Application>Microsoft Macintosh PowerPoint</Application>
  <PresentationFormat>On-screen Show (16:9)</PresentationFormat>
  <Paragraphs>122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Sharp</cp:lastModifiedBy>
  <cp:revision>570</cp:revision>
  <cp:lastPrinted>2015-06-01T13:09:23Z</cp:lastPrinted>
  <dcterms:modified xsi:type="dcterms:W3CDTF">2017-07-13T12:27:30Z</dcterms:modified>
</cp:coreProperties>
</file>