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10" r:id="rId2"/>
  </p:sldMasterIdLst>
  <p:notesMasterIdLst>
    <p:notesMasterId r:id="rId23"/>
  </p:notesMasterIdLst>
  <p:handoutMasterIdLst>
    <p:handoutMasterId r:id="rId24"/>
  </p:handoutMasterIdLst>
  <p:sldIdLst>
    <p:sldId id="256" r:id="rId3"/>
    <p:sldId id="257" r:id="rId4"/>
    <p:sldId id="277" r:id="rId5"/>
    <p:sldId id="289" r:id="rId6"/>
    <p:sldId id="294" r:id="rId7"/>
    <p:sldId id="292" r:id="rId8"/>
    <p:sldId id="293" r:id="rId9"/>
    <p:sldId id="295" r:id="rId10"/>
    <p:sldId id="296" r:id="rId11"/>
    <p:sldId id="298" r:id="rId12"/>
    <p:sldId id="299" r:id="rId13"/>
    <p:sldId id="300" r:id="rId14"/>
    <p:sldId id="302" r:id="rId15"/>
    <p:sldId id="301" r:id="rId16"/>
    <p:sldId id="303" r:id="rId17"/>
    <p:sldId id="304" r:id="rId18"/>
    <p:sldId id="305" r:id="rId19"/>
    <p:sldId id="306" r:id="rId20"/>
    <p:sldId id="307" r:id="rId21"/>
    <p:sldId id="297" r:id="rId22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94">
          <p15:clr>
            <a:srgbClr val="A4A3A4"/>
          </p15:clr>
        </p15:guide>
        <p15:guide id="2" pos="56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6E8A"/>
    <a:srgbClr val="1D8DB0"/>
    <a:srgbClr val="147694"/>
    <a:srgbClr val="177E9D"/>
    <a:srgbClr val="00407A"/>
    <a:srgbClr val="86BC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2" autoAdjust="0"/>
    <p:restoredTop sz="71914" autoAdjust="0"/>
  </p:normalViewPr>
  <p:slideViewPr>
    <p:cSldViewPr snapToObjects="1" showGuides="1">
      <p:cViewPr>
        <p:scale>
          <a:sx n="125" d="100"/>
          <a:sy n="125" d="100"/>
        </p:scale>
        <p:origin x="1272" y="-360"/>
      </p:cViewPr>
      <p:guideLst>
        <p:guide orient="horz" pos="3294"/>
        <p:guide pos="56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notesViewPr>
    <p:cSldViewPr snapToObjects="1" showGuides="1">
      <p:cViewPr varScale="1">
        <p:scale>
          <a:sx n="73" d="100"/>
          <a:sy n="73" d="100"/>
        </p:scale>
        <p:origin x="-2028" y="-9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0431869616944"/>
          <c:y val="0.044185621127256"/>
          <c:w val="0.686029341494505"/>
          <c:h val="0.756446464810455"/>
        </c:manualLayout>
      </c:layout>
      <c:scatterChart>
        <c:scatterStyle val="smoothMarker"/>
        <c:varyColors val="0"/>
        <c:ser>
          <c:idx val="0"/>
          <c:order val="0"/>
          <c:tx>
            <c:v>E* = 6 MeV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Sheet1!$E$8:$E$140</c:f>
              <c:numCache>
                <c:formatCode>General</c:formatCode>
                <c:ptCount val="133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  <c:pt idx="16">
                  <c:v>16.0</c:v>
                </c:pt>
                <c:pt idx="17">
                  <c:v>17.0</c:v>
                </c:pt>
                <c:pt idx="18">
                  <c:v>18.0</c:v>
                </c:pt>
                <c:pt idx="19">
                  <c:v>19.0</c:v>
                </c:pt>
                <c:pt idx="20">
                  <c:v>20.0</c:v>
                </c:pt>
                <c:pt idx="21">
                  <c:v>21.0</c:v>
                </c:pt>
                <c:pt idx="22">
                  <c:v>22.0</c:v>
                </c:pt>
                <c:pt idx="23">
                  <c:v>23.0</c:v>
                </c:pt>
                <c:pt idx="24">
                  <c:v>24.0</c:v>
                </c:pt>
                <c:pt idx="25">
                  <c:v>25.0</c:v>
                </c:pt>
                <c:pt idx="26">
                  <c:v>26.0</c:v>
                </c:pt>
                <c:pt idx="27">
                  <c:v>27.0</c:v>
                </c:pt>
                <c:pt idx="28">
                  <c:v>28.0</c:v>
                </c:pt>
                <c:pt idx="29">
                  <c:v>29.0</c:v>
                </c:pt>
                <c:pt idx="30">
                  <c:v>30.0</c:v>
                </c:pt>
                <c:pt idx="31">
                  <c:v>31.0</c:v>
                </c:pt>
                <c:pt idx="32">
                  <c:v>32.0</c:v>
                </c:pt>
                <c:pt idx="33">
                  <c:v>33.0</c:v>
                </c:pt>
                <c:pt idx="34">
                  <c:v>34.0</c:v>
                </c:pt>
                <c:pt idx="35">
                  <c:v>35.0</c:v>
                </c:pt>
                <c:pt idx="36">
                  <c:v>36.0</c:v>
                </c:pt>
                <c:pt idx="37">
                  <c:v>37.0</c:v>
                </c:pt>
                <c:pt idx="38">
                  <c:v>38.0</c:v>
                </c:pt>
                <c:pt idx="39">
                  <c:v>39.0</c:v>
                </c:pt>
                <c:pt idx="40">
                  <c:v>40.0</c:v>
                </c:pt>
                <c:pt idx="41">
                  <c:v>41.0</c:v>
                </c:pt>
                <c:pt idx="42">
                  <c:v>42.0</c:v>
                </c:pt>
                <c:pt idx="43">
                  <c:v>43.0</c:v>
                </c:pt>
                <c:pt idx="44">
                  <c:v>44.0</c:v>
                </c:pt>
                <c:pt idx="45">
                  <c:v>45.0</c:v>
                </c:pt>
                <c:pt idx="46">
                  <c:v>46.0</c:v>
                </c:pt>
                <c:pt idx="47">
                  <c:v>47.0</c:v>
                </c:pt>
                <c:pt idx="48">
                  <c:v>48.0</c:v>
                </c:pt>
                <c:pt idx="49">
                  <c:v>49.0</c:v>
                </c:pt>
                <c:pt idx="50">
                  <c:v>50.0</c:v>
                </c:pt>
                <c:pt idx="51">
                  <c:v>51.0</c:v>
                </c:pt>
                <c:pt idx="52">
                  <c:v>52.0</c:v>
                </c:pt>
                <c:pt idx="53">
                  <c:v>53.0</c:v>
                </c:pt>
                <c:pt idx="54">
                  <c:v>54.0</c:v>
                </c:pt>
                <c:pt idx="55">
                  <c:v>55.0</c:v>
                </c:pt>
                <c:pt idx="56">
                  <c:v>56.0</c:v>
                </c:pt>
                <c:pt idx="57">
                  <c:v>57.0</c:v>
                </c:pt>
                <c:pt idx="58">
                  <c:v>58.0</c:v>
                </c:pt>
                <c:pt idx="59">
                  <c:v>59.0</c:v>
                </c:pt>
                <c:pt idx="60">
                  <c:v>60.0</c:v>
                </c:pt>
                <c:pt idx="61">
                  <c:v>61.0</c:v>
                </c:pt>
                <c:pt idx="62">
                  <c:v>62.0</c:v>
                </c:pt>
                <c:pt idx="63">
                  <c:v>63.0</c:v>
                </c:pt>
                <c:pt idx="64">
                  <c:v>64.0</c:v>
                </c:pt>
                <c:pt idx="65">
                  <c:v>65.0</c:v>
                </c:pt>
                <c:pt idx="66">
                  <c:v>66.0</c:v>
                </c:pt>
                <c:pt idx="67">
                  <c:v>65.0</c:v>
                </c:pt>
                <c:pt idx="68">
                  <c:v>64.0</c:v>
                </c:pt>
                <c:pt idx="69">
                  <c:v>63.0</c:v>
                </c:pt>
                <c:pt idx="70">
                  <c:v>62.0</c:v>
                </c:pt>
                <c:pt idx="71">
                  <c:v>61.0</c:v>
                </c:pt>
                <c:pt idx="72">
                  <c:v>60.0</c:v>
                </c:pt>
                <c:pt idx="73">
                  <c:v>59.0</c:v>
                </c:pt>
                <c:pt idx="74">
                  <c:v>58.0</c:v>
                </c:pt>
                <c:pt idx="75">
                  <c:v>57.0</c:v>
                </c:pt>
                <c:pt idx="76">
                  <c:v>56.0</c:v>
                </c:pt>
                <c:pt idx="77">
                  <c:v>55.0</c:v>
                </c:pt>
                <c:pt idx="78">
                  <c:v>54.0</c:v>
                </c:pt>
                <c:pt idx="79">
                  <c:v>53.0</c:v>
                </c:pt>
                <c:pt idx="80">
                  <c:v>52.0</c:v>
                </c:pt>
                <c:pt idx="81">
                  <c:v>51.0</c:v>
                </c:pt>
                <c:pt idx="82">
                  <c:v>50.0</c:v>
                </c:pt>
                <c:pt idx="83">
                  <c:v>49.0</c:v>
                </c:pt>
                <c:pt idx="84">
                  <c:v>48.0</c:v>
                </c:pt>
                <c:pt idx="85">
                  <c:v>47.0</c:v>
                </c:pt>
                <c:pt idx="86">
                  <c:v>46.0</c:v>
                </c:pt>
                <c:pt idx="87">
                  <c:v>45.0</c:v>
                </c:pt>
                <c:pt idx="88">
                  <c:v>44.0</c:v>
                </c:pt>
                <c:pt idx="89">
                  <c:v>43.0</c:v>
                </c:pt>
                <c:pt idx="90">
                  <c:v>42.0</c:v>
                </c:pt>
                <c:pt idx="91">
                  <c:v>41.0</c:v>
                </c:pt>
                <c:pt idx="92">
                  <c:v>40.0</c:v>
                </c:pt>
                <c:pt idx="93">
                  <c:v>39.0</c:v>
                </c:pt>
                <c:pt idx="94">
                  <c:v>38.0</c:v>
                </c:pt>
                <c:pt idx="95">
                  <c:v>37.0</c:v>
                </c:pt>
                <c:pt idx="96">
                  <c:v>36.0</c:v>
                </c:pt>
                <c:pt idx="97">
                  <c:v>35.0</c:v>
                </c:pt>
                <c:pt idx="98">
                  <c:v>34.0</c:v>
                </c:pt>
                <c:pt idx="99">
                  <c:v>33.0</c:v>
                </c:pt>
                <c:pt idx="100">
                  <c:v>32.0</c:v>
                </c:pt>
                <c:pt idx="101">
                  <c:v>31.0</c:v>
                </c:pt>
                <c:pt idx="102">
                  <c:v>30.0</c:v>
                </c:pt>
                <c:pt idx="103">
                  <c:v>29.0</c:v>
                </c:pt>
                <c:pt idx="104">
                  <c:v>28.0</c:v>
                </c:pt>
                <c:pt idx="105">
                  <c:v>27.0</c:v>
                </c:pt>
                <c:pt idx="106">
                  <c:v>26.0</c:v>
                </c:pt>
                <c:pt idx="107">
                  <c:v>25.0</c:v>
                </c:pt>
                <c:pt idx="108">
                  <c:v>24.0</c:v>
                </c:pt>
                <c:pt idx="109">
                  <c:v>23.0</c:v>
                </c:pt>
                <c:pt idx="110">
                  <c:v>22.0</c:v>
                </c:pt>
                <c:pt idx="111">
                  <c:v>21.0</c:v>
                </c:pt>
                <c:pt idx="112">
                  <c:v>20.0</c:v>
                </c:pt>
                <c:pt idx="113">
                  <c:v>19.0</c:v>
                </c:pt>
                <c:pt idx="114">
                  <c:v>18.0</c:v>
                </c:pt>
                <c:pt idx="115">
                  <c:v>17.0</c:v>
                </c:pt>
                <c:pt idx="116">
                  <c:v>16.0</c:v>
                </c:pt>
                <c:pt idx="117">
                  <c:v>15.0</c:v>
                </c:pt>
                <c:pt idx="118">
                  <c:v>14.0</c:v>
                </c:pt>
                <c:pt idx="119">
                  <c:v>13.0</c:v>
                </c:pt>
                <c:pt idx="120">
                  <c:v>12.0</c:v>
                </c:pt>
                <c:pt idx="121">
                  <c:v>11.0</c:v>
                </c:pt>
                <c:pt idx="122">
                  <c:v>10.0</c:v>
                </c:pt>
                <c:pt idx="123">
                  <c:v>9.0</c:v>
                </c:pt>
                <c:pt idx="124">
                  <c:v>8.0</c:v>
                </c:pt>
                <c:pt idx="125">
                  <c:v>7.0</c:v>
                </c:pt>
                <c:pt idx="126">
                  <c:v>6.0</c:v>
                </c:pt>
                <c:pt idx="127">
                  <c:v>5.0</c:v>
                </c:pt>
                <c:pt idx="128">
                  <c:v>4.0</c:v>
                </c:pt>
                <c:pt idx="129">
                  <c:v>3.0</c:v>
                </c:pt>
                <c:pt idx="130">
                  <c:v>2.0</c:v>
                </c:pt>
                <c:pt idx="131">
                  <c:v>1.0</c:v>
                </c:pt>
                <c:pt idx="132">
                  <c:v>0.0</c:v>
                </c:pt>
              </c:numCache>
            </c:numRef>
          </c:xVal>
          <c:yVal>
            <c:numRef>
              <c:f>Sheet1!$F$8:$F$140</c:f>
              <c:numCache>
                <c:formatCode>General</c:formatCode>
                <c:ptCount val="133"/>
                <c:pt idx="0">
                  <c:v>135.7177774908545</c:v>
                </c:pt>
                <c:pt idx="1">
                  <c:v>135.671933600465</c:v>
                </c:pt>
                <c:pt idx="2">
                  <c:v>135.5344607687237</c:v>
                </c:pt>
                <c:pt idx="3">
                  <c:v>135.3055354238723</c:v>
                </c:pt>
                <c:pt idx="4">
                  <c:v>134.9854513130024</c:v>
                </c:pt>
                <c:pt idx="5">
                  <c:v>134.5746190527367</c:v>
                </c:pt>
                <c:pt idx="6">
                  <c:v>134.0735655014248</c:v>
                </c:pt>
                <c:pt idx="7">
                  <c:v>133.482932954139</c:v>
                </c:pt>
                <c:pt idx="8">
                  <c:v>132.8034781620376</c:v>
                </c:pt>
                <c:pt idx="9">
                  <c:v>132.0360711780509</c:v>
                </c:pt>
                <c:pt idx="10">
                  <c:v>131.1816940311543</c:v>
                </c:pt>
                <c:pt idx="11">
                  <c:v>130.2414392317676</c:v>
                </c:pt>
                <c:pt idx="12">
                  <c:v>129.2165081111965</c:v>
                </c:pt>
                <c:pt idx="13">
                  <c:v>128.1082089982272</c:v>
                </c:pt>
                <c:pt idx="14">
                  <c:v>126.9179552362844</c:v>
                </c:pt>
                <c:pt idx="15">
                  <c:v>125.64726304481</c:v>
                </c:pt>
                <c:pt idx="16">
                  <c:v>124.29774922869</c:v>
                </c:pt>
                <c:pt idx="17">
                  <c:v>122.8711287397686</c:v>
                </c:pt>
                <c:pt idx="18">
                  <c:v>121.3692120946334</c:v>
                </c:pt>
                <c:pt idx="19">
                  <c:v>119.7939026529463</c:v>
                </c:pt>
                <c:pt idx="20">
                  <c:v>118.1471937607111</c:v>
                </c:pt>
                <c:pt idx="21">
                  <c:v>116.4311657628425</c:v>
                </c:pt>
                <c:pt idx="22">
                  <c:v>114.647982889441</c:v>
                </c:pt>
                <c:pt idx="23">
                  <c:v>112.7998900200321</c:v>
                </c:pt>
                <c:pt idx="24">
                  <c:v>110.8892093299554</c:v>
                </c:pt>
                <c:pt idx="25">
                  <c:v>108.9183368228076</c:v>
                </c:pt>
                <c:pt idx="26">
                  <c:v>106.889738752572</c:v>
                </c:pt>
                <c:pt idx="27">
                  <c:v>104.8059479386405</c:v>
                </c:pt>
                <c:pt idx="28">
                  <c:v>102.6695599764155</c:v>
                </c:pt>
                <c:pt idx="29">
                  <c:v>100.483229345479</c:v>
                </c:pt>
                <c:pt idx="30">
                  <c:v>98.24966541648311</c:v>
                </c:pt>
                <c:pt idx="31">
                  <c:v>95.97162835682623</c:v>
                </c:pt>
                <c:pt idx="32">
                  <c:v>93.65192493385783</c:v>
                </c:pt>
                <c:pt idx="33">
                  <c:v>91.29340421269377</c:v>
                </c:pt>
                <c:pt idx="34">
                  <c:v>88.8989531436185</c:v>
                </c:pt>
                <c:pt idx="35">
                  <c:v>86.47149203151167</c:v>
                </c:pt>
                <c:pt idx="36">
                  <c:v>84.01396987640791</c:v>
                </c:pt>
                <c:pt idx="37">
                  <c:v>81.52935957024138</c:v>
                </c:pt>
                <c:pt idx="38">
                  <c:v>79.02065292957421</c:v>
                </c:pt>
                <c:pt idx="39">
                  <c:v>76.49085553743224</c:v>
                </c:pt>
                <c:pt idx="40">
                  <c:v>73.94298135878371</c:v>
                </c:pt>
                <c:pt idx="41">
                  <c:v>71.38004708300905</c:v>
                </c:pt>
                <c:pt idx="42">
                  <c:v>68.80506613210648</c:v>
                </c:pt>
                <c:pt idx="43">
                  <c:v>66.22104225400474</c:v>
                </c:pt>
                <c:pt idx="44">
                  <c:v>63.63096259449848</c:v>
                </c:pt>
                <c:pt idx="45">
                  <c:v>61.03779010638393</c:v>
                </c:pt>
                <c:pt idx="46">
                  <c:v>58.4444551065673</c:v>
                </c:pt>
                <c:pt idx="47">
                  <c:v>55.85384572569709</c:v>
                </c:pt>
                <c:pt idx="48">
                  <c:v>53.26879690187438</c:v>
                </c:pt>
                <c:pt idx="49">
                  <c:v>50.6920774372295</c:v>
                </c:pt>
                <c:pt idx="50">
                  <c:v>48.12637444366742</c:v>
                </c:pt>
                <c:pt idx="51">
                  <c:v>45.57427421956542</c:v>
                </c:pt>
                <c:pt idx="52">
                  <c:v>43.03823817015086</c:v>
                </c:pt>
                <c:pt idx="53">
                  <c:v>40.52057172236391</c:v>
                </c:pt>
                <c:pt idx="54">
                  <c:v>38.02338313736547</c:v>
                </c:pt>
                <c:pt idx="55">
                  <c:v>35.54852741719809</c:v>
                </c:pt>
                <c:pt idx="56">
                  <c:v>33.09752762878315</c:v>
                </c:pt>
                <c:pt idx="57">
                  <c:v>30.67146094309834</c:v>
                </c:pt>
                <c:pt idx="58">
                  <c:v>28.27078749945851</c:v>
                </c:pt>
                <c:pt idx="59">
                  <c:v>25.89508249797584</c:v>
                </c:pt>
                <c:pt idx="60">
                  <c:v>23.54259556241205</c:v>
                </c:pt>
                <c:pt idx="61">
                  <c:v>21.20948066586893</c:v>
                </c:pt>
                <c:pt idx="62">
                  <c:v>18.88834182878968</c:v>
                </c:pt>
                <c:pt idx="63">
                  <c:v>16.56518559013251</c:v>
                </c:pt>
                <c:pt idx="64">
                  <c:v>14.21200620792115</c:v>
                </c:pt>
                <c:pt idx="65">
                  <c:v>11.7638670085956</c:v>
                </c:pt>
                <c:pt idx="66">
                  <c:v>9.003613478178616</c:v>
                </c:pt>
                <c:pt idx="67">
                  <c:v>2.75783247824123</c:v>
                </c:pt>
                <c:pt idx="68">
                  <c:v>2.283375358372925</c:v>
                </c:pt>
                <c:pt idx="69">
                  <c:v>1.959540782469679</c:v>
                </c:pt>
                <c:pt idx="70">
                  <c:v>1.719007435382766</c:v>
                </c:pt>
                <c:pt idx="71">
                  <c:v>1.531318214411465</c:v>
                </c:pt>
                <c:pt idx="72">
                  <c:v>1.379964149332054</c:v>
                </c:pt>
                <c:pt idx="73">
                  <c:v>1.254972261538662</c:v>
                </c:pt>
                <c:pt idx="74">
                  <c:v>1.149860780422574</c:v>
                </c:pt>
                <c:pt idx="75">
                  <c:v>1.060187671759352</c:v>
                </c:pt>
                <c:pt idx="76">
                  <c:v>0.98278347737213</c:v>
                </c:pt>
                <c:pt idx="77">
                  <c:v>0.915313673795436</c:v>
                </c:pt>
                <c:pt idx="78">
                  <c:v>0.85601384044653</c:v>
                </c:pt>
                <c:pt idx="79">
                  <c:v>0.803521677416899</c:v>
                </c:pt>
                <c:pt idx="80">
                  <c:v>0.756766273668285</c:v>
                </c:pt>
                <c:pt idx="81">
                  <c:v>0.714892733069404</c:v>
                </c:pt>
                <c:pt idx="82">
                  <c:v>0.677209453457976</c:v>
                </c:pt>
                <c:pt idx="83">
                  <c:v>0.643150379029845</c:v>
                </c:pt>
                <c:pt idx="84">
                  <c:v>0.612247419487917</c:v>
                </c:pt>
                <c:pt idx="85">
                  <c:v>0.58410993585305</c:v>
                </c:pt>
                <c:pt idx="86">
                  <c:v>0.558409240239773</c:v>
                </c:pt>
                <c:pt idx="87">
                  <c:v>0.534866718640796</c:v>
                </c:pt>
                <c:pt idx="88">
                  <c:v>0.513244614633305</c:v>
                </c:pt>
                <c:pt idx="89">
                  <c:v>0.493338796167799</c:v>
                </c:pt>
                <c:pt idx="90">
                  <c:v>0.474973019955223</c:v>
                </c:pt>
                <c:pt idx="91">
                  <c:v>0.457994340487401</c:v>
                </c:pt>
                <c:pt idx="92">
                  <c:v>0.442269403528459</c:v>
                </c:pt>
                <c:pt idx="93">
                  <c:v>0.427681429965465</c:v>
                </c:pt>
                <c:pt idx="94">
                  <c:v>0.414127743495495</c:v>
                </c:pt>
                <c:pt idx="95">
                  <c:v>0.401517730391348</c:v>
                </c:pt>
                <c:pt idx="96">
                  <c:v>0.389771145288844</c:v>
                </c:pt>
                <c:pt idx="97">
                  <c:v>0.378816696105614</c:v>
                </c:pt>
                <c:pt idx="98">
                  <c:v>0.368590855687556</c:v>
                </c:pt>
                <c:pt idx="99">
                  <c:v>0.359036858803931</c:v>
                </c:pt>
                <c:pt idx="100">
                  <c:v>0.350103851549022</c:v>
                </c:pt>
                <c:pt idx="101">
                  <c:v>0.341746166811403</c:v>
                </c:pt>
                <c:pt idx="102">
                  <c:v>0.333922704539329</c:v>
                </c:pt>
                <c:pt idx="103">
                  <c:v>0.326596399583199</c:v>
                </c:pt>
                <c:pt idx="104">
                  <c:v>0.319733763061053</c:v>
                </c:pt>
                <c:pt idx="105">
                  <c:v>0.313304485732947</c:v>
                </c:pt>
                <c:pt idx="106">
                  <c:v>0.307281093890966</c:v>
                </c:pt>
                <c:pt idx="107">
                  <c:v>0.301638649920687</c:v>
                </c:pt>
                <c:pt idx="108">
                  <c:v>0.296354490995551</c:v>
                </c:pt>
                <c:pt idx="109">
                  <c:v>0.291408000452538</c:v>
                </c:pt>
                <c:pt idx="110">
                  <c:v>0.286780407285897</c:v>
                </c:pt>
                <c:pt idx="111">
                  <c:v>0.282454609908466</c:v>
                </c:pt>
                <c:pt idx="112">
                  <c:v>0.278415020934472</c:v>
                </c:pt>
                <c:pt idx="113">
                  <c:v>0.274647430225315</c:v>
                </c:pt>
                <c:pt idx="114">
                  <c:v>0.271138883886915</c:v>
                </c:pt>
                <c:pt idx="115">
                  <c:v>0.267877577186168</c:v>
                </c:pt>
                <c:pt idx="116">
                  <c:v>0.264852759726618</c:v>
                </c:pt>
                <c:pt idx="117">
                  <c:v>0.262054651390691</c:v>
                </c:pt>
                <c:pt idx="118">
                  <c:v>0.259474367826528</c:v>
                </c:pt>
                <c:pt idx="119">
                  <c:v>0.257103854383314</c:v>
                </c:pt>
                <c:pt idx="120">
                  <c:v>0.254935827580304</c:v>
                </c:pt>
                <c:pt idx="121">
                  <c:v>0.252963723311455</c:v>
                </c:pt>
                <c:pt idx="122">
                  <c:v>0.251181651096059</c:v>
                </c:pt>
                <c:pt idx="123">
                  <c:v>0.249584353785921</c:v>
                </c:pt>
                <c:pt idx="124">
                  <c:v>0.248167172221581</c:v>
                </c:pt>
                <c:pt idx="125">
                  <c:v>0.246926014393038</c:v>
                </c:pt>
                <c:pt idx="126">
                  <c:v>0.245857328748125</c:v>
                </c:pt>
                <c:pt idx="127">
                  <c:v>0.244958081303343</c:v>
                </c:pt>
                <c:pt idx="128">
                  <c:v>0.244225736326149</c:v>
                </c:pt>
                <c:pt idx="129">
                  <c:v>0.243658240327111</c:v>
                </c:pt>
                <c:pt idx="130">
                  <c:v>0.243254009212892</c:v>
                </c:pt>
                <c:pt idx="131">
                  <c:v>0.243011918431191</c:v>
                </c:pt>
                <c:pt idx="132">
                  <c:v>0.242931296014915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1BCD-4179-9265-F1EB39C20826}"/>
            </c:ext>
          </c:extLst>
        </c:ser>
        <c:ser>
          <c:idx val="1"/>
          <c:order val="1"/>
          <c:tx>
            <c:v>E* = 8 MeV</c:v>
          </c:tx>
          <c:spPr>
            <a:ln w="1905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xVal>
            <c:numRef>
              <c:f>Sheet1!$I$8:$I$140</c:f>
              <c:numCache>
                <c:formatCode>General</c:formatCode>
                <c:ptCount val="133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  <c:pt idx="16">
                  <c:v>16.0</c:v>
                </c:pt>
                <c:pt idx="17">
                  <c:v>17.0</c:v>
                </c:pt>
                <c:pt idx="18">
                  <c:v>18.0</c:v>
                </c:pt>
                <c:pt idx="19">
                  <c:v>19.0</c:v>
                </c:pt>
                <c:pt idx="20">
                  <c:v>20.0</c:v>
                </c:pt>
                <c:pt idx="21">
                  <c:v>21.0</c:v>
                </c:pt>
                <c:pt idx="22">
                  <c:v>22.0</c:v>
                </c:pt>
                <c:pt idx="23">
                  <c:v>23.0</c:v>
                </c:pt>
                <c:pt idx="24">
                  <c:v>24.0</c:v>
                </c:pt>
                <c:pt idx="25">
                  <c:v>25.0</c:v>
                </c:pt>
                <c:pt idx="26">
                  <c:v>26.0</c:v>
                </c:pt>
                <c:pt idx="27">
                  <c:v>27.0</c:v>
                </c:pt>
                <c:pt idx="28">
                  <c:v>28.0</c:v>
                </c:pt>
                <c:pt idx="29">
                  <c:v>29.0</c:v>
                </c:pt>
                <c:pt idx="30">
                  <c:v>30.0</c:v>
                </c:pt>
                <c:pt idx="31">
                  <c:v>31.0</c:v>
                </c:pt>
                <c:pt idx="32">
                  <c:v>32.0</c:v>
                </c:pt>
                <c:pt idx="33">
                  <c:v>33.0</c:v>
                </c:pt>
                <c:pt idx="34">
                  <c:v>34.0</c:v>
                </c:pt>
                <c:pt idx="35">
                  <c:v>35.0</c:v>
                </c:pt>
                <c:pt idx="36">
                  <c:v>36.0</c:v>
                </c:pt>
                <c:pt idx="37">
                  <c:v>37.0</c:v>
                </c:pt>
                <c:pt idx="38">
                  <c:v>38.0</c:v>
                </c:pt>
                <c:pt idx="39">
                  <c:v>39.0</c:v>
                </c:pt>
                <c:pt idx="40">
                  <c:v>40.0</c:v>
                </c:pt>
                <c:pt idx="41">
                  <c:v>41.0</c:v>
                </c:pt>
                <c:pt idx="42">
                  <c:v>42.0</c:v>
                </c:pt>
                <c:pt idx="43">
                  <c:v>43.0</c:v>
                </c:pt>
                <c:pt idx="44">
                  <c:v>44.0</c:v>
                </c:pt>
                <c:pt idx="45">
                  <c:v>45.0</c:v>
                </c:pt>
                <c:pt idx="46">
                  <c:v>46.0</c:v>
                </c:pt>
                <c:pt idx="47">
                  <c:v>47.0</c:v>
                </c:pt>
                <c:pt idx="48">
                  <c:v>48.0</c:v>
                </c:pt>
                <c:pt idx="49">
                  <c:v>49.0</c:v>
                </c:pt>
                <c:pt idx="50">
                  <c:v>50.0</c:v>
                </c:pt>
                <c:pt idx="51">
                  <c:v>51.0</c:v>
                </c:pt>
                <c:pt idx="52">
                  <c:v>52.0</c:v>
                </c:pt>
                <c:pt idx="53">
                  <c:v>53.0</c:v>
                </c:pt>
                <c:pt idx="54">
                  <c:v>54.0</c:v>
                </c:pt>
                <c:pt idx="55">
                  <c:v>55.0</c:v>
                </c:pt>
                <c:pt idx="56">
                  <c:v>56.0</c:v>
                </c:pt>
                <c:pt idx="57">
                  <c:v>57.0</c:v>
                </c:pt>
                <c:pt idx="58">
                  <c:v>58.0</c:v>
                </c:pt>
                <c:pt idx="59">
                  <c:v>59.0</c:v>
                </c:pt>
                <c:pt idx="60">
                  <c:v>60.0</c:v>
                </c:pt>
                <c:pt idx="61">
                  <c:v>61.0</c:v>
                </c:pt>
                <c:pt idx="62">
                  <c:v>62.0</c:v>
                </c:pt>
                <c:pt idx="63">
                  <c:v>61.0</c:v>
                </c:pt>
                <c:pt idx="64">
                  <c:v>60.0</c:v>
                </c:pt>
                <c:pt idx="65">
                  <c:v>59.0</c:v>
                </c:pt>
                <c:pt idx="66">
                  <c:v>58.0</c:v>
                </c:pt>
                <c:pt idx="67">
                  <c:v>57.0</c:v>
                </c:pt>
                <c:pt idx="68">
                  <c:v>56.0</c:v>
                </c:pt>
                <c:pt idx="69">
                  <c:v>55.0</c:v>
                </c:pt>
                <c:pt idx="70">
                  <c:v>54.0</c:v>
                </c:pt>
                <c:pt idx="71">
                  <c:v>53.0</c:v>
                </c:pt>
                <c:pt idx="72">
                  <c:v>52.0</c:v>
                </c:pt>
                <c:pt idx="73">
                  <c:v>51.0</c:v>
                </c:pt>
                <c:pt idx="74">
                  <c:v>50.0</c:v>
                </c:pt>
                <c:pt idx="75">
                  <c:v>49.0</c:v>
                </c:pt>
                <c:pt idx="76">
                  <c:v>48.0</c:v>
                </c:pt>
                <c:pt idx="77">
                  <c:v>47.0</c:v>
                </c:pt>
                <c:pt idx="78">
                  <c:v>46.0</c:v>
                </c:pt>
                <c:pt idx="79">
                  <c:v>45.0</c:v>
                </c:pt>
                <c:pt idx="80">
                  <c:v>44.0</c:v>
                </c:pt>
                <c:pt idx="81">
                  <c:v>43.0</c:v>
                </c:pt>
                <c:pt idx="82">
                  <c:v>42.0</c:v>
                </c:pt>
                <c:pt idx="83">
                  <c:v>41.0</c:v>
                </c:pt>
                <c:pt idx="84">
                  <c:v>40.0</c:v>
                </c:pt>
                <c:pt idx="85">
                  <c:v>39.0</c:v>
                </c:pt>
                <c:pt idx="86">
                  <c:v>38.0</c:v>
                </c:pt>
                <c:pt idx="87">
                  <c:v>37.0</c:v>
                </c:pt>
                <c:pt idx="88">
                  <c:v>36.0</c:v>
                </c:pt>
                <c:pt idx="89">
                  <c:v>35.0</c:v>
                </c:pt>
                <c:pt idx="90">
                  <c:v>34.0</c:v>
                </c:pt>
                <c:pt idx="91">
                  <c:v>33.0</c:v>
                </c:pt>
                <c:pt idx="92">
                  <c:v>32.0</c:v>
                </c:pt>
                <c:pt idx="93">
                  <c:v>31.0</c:v>
                </c:pt>
                <c:pt idx="94">
                  <c:v>30.0</c:v>
                </c:pt>
                <c:pt idx="95">
                  <c:v>29.0</c:v>
                </c:pt>
                <c:pt idx="96">
                  <c:v>28.0</c:v>
                </c:pt>
                <c:pt idx="97">
                  <c:v>27.0</c:v>
                </c:pt>
                <c:pt idx="98">
                  <c:v>26.0</c:v>
                </c:pt>
                <c:pt idx="99">
                  <c:v>25.0</c:v>
                </c:pt>
                <c:pt idx="100">
                  <c:v>24.0</c:v>
                </c:pt>
                <c:pt idx="101">
                  <c:v>23.0</c:v>
                </c:pt>
                <c:pt idx="102">
                  <c:v>22.0</c:v>
                </c:pt>
                <c:pt idx="103">
                  <c:v>21.0</c:v>
                </c:pt>
                <c:pt idx="104">
                  <c:v>20.0</c:v>
                </c:pt>
                <c:pt idx="105">
                  <c:v>19.0</c:v>
                </c:pt>
                <c:pt idx="106">
                  <c:v>18.0</c:v>
                </c:pt>
                <c:pt idx="107">
                  <c:v>17.0</c:v>
                </c:pt>
                <c:pt idx="108">
                  <c:v>16.0</c:v>
                </c:pt>
                <c:pt idx="109">
                  <c:v>15.0</c:v>
                </c:pt>
                <c:pt idx="110">
                  <c:v>14.0</c:v>
                </c:pt>
                <c:pt idx="111">
                  <c:v>13.0</c:v>
                </c:pt>
                <c:pt idx="112">
                  <c:v>12.0</c:v>
                </c:pt>
                <c:pt idx="113">
                  <c:v>11.0</c:v>
                </c:pt>
                <c:pt idx="114">
                  <c:v>10.0</c:v>
                </c:pt>
                <c:pt idx="115">
                  <c:v>9.0</c:v>
                </c:pt>
                <c:pt idx="116">
                  <c:v>8.0</c:v>
                </c:pt>
                <c:pt idx="117">
                  <c:v>7.0</c:v>
                </c:pt>
                <c:pt idx="118">
                  <c:v>6.0</c:v>
                </c:pt>
                <c:pt idx="119">
                  <c:v>5.0</c:v>
                </c:pt>
                <c:pt idx="120">
                  <c:v>4.0</c:v>
                </c:pt>
                <c:pt idx="121">
                  <c:v>3.0</c:v>
                </c:pt>
                <c:pt idx="122">
                  <c:v>2.0</c:v>
                </c:pt>
                <c:pt idx="123">
                  <c:v>1.0</c:v>
                </c:pt>
                <c:pt idx="124">
                  <c:v>0.0</c:v>
                </c:pt>
              </c:numCache>
            </c:numRef>
          </c:xVal>
          <c:yVal>
            <c:numRef>
              <c:f>Sheet1!$J$8:$J$132</c:f>
              <c:numCache>
                <c:formatCode>General</c:formatCode>
                <c:ptCount val="125"/>
                <c:pt idx="0">
                  <c:v>131.6496285019263</c:v>
                </c:pt>
                <c:pt idx="1">
                  <c:v>131.603735957539</c:v>
                </c:pt>
                <c:pt idx="2">
                  <c:v>131.466116913345</c:v>
                </c:pt>
                <c:pt idx="3">
                  <c:v>131.2369470447231</c:v>
                </c:pt>
                <c:pt idx="4">
                  <c:v>130.9165188390021</c:v>
                </c:pt>
                <c:pt idx="5">
                  <c:v>130.5052411385778</c:v>
                </c:pt>
                <c:pt idx="6">
                  <c:v>130.0036385023941</c:v>
                </c:pt>
                <c:pt idx="7">
                  <c:v>129.4123503869031</c:v>
                </c:pt>
                <c:pt idx="8">
                  <c:v>128.7321301479094</c:v>
                </c:pt>
                <c:pt idx="9">
                  <c:v>127.9638438650003</c:v>
                </c:pt>
                <c:pt idx="10">
                  <c:v>127.1084689905262</c:v>
                </c:pt>
                <c:pt idx="11">
                  <c:v>126.167092825343</c:v>
                </c:pt>
                <c:pt idx="12">
                  <c:v>125.1409108237696</c:v>
                </c:pt>
                <c:pt idx="13">
                  <c:v>124.0312247304047</c:v>
                </c:pt>
                <c:pt idx="14">
                  <c:v>122.8394405516011</c:v>
                </c:pt>
                <c:pt idx="15">
                  <c:v>121.5670663645545</c:v>
                </c:pt>
                <c:pt idx="16">
                  <c:v>120.2157099670267</c:v>
                </c:pt>
                <c:pt idx="17">
                  <c:v>118.7870763707813</c:v>
                </c:pt>
                <c:pt idx="18">
                  <c:v>117.2829651417594</c:v>
                </c:pt>
                <c:pt idx="19">
                  <c:v>115.705267589989</c:v>
                </c:pt>
                <c:pt idx="20">
                  <c:v>114.0559638120019</c:v>
                </c:pt>
                <c:pt idx="21">
                  <c:v>112.3371195883244</c:v>
                </c:pt>
                <c:pt idx="22">
                  <c:v>110.5508831382139</c:v>
                </c:pt>
                <c:pt idx="23">
                  <c:v>108.6994817333598</c:v>
                </c:pt>
                <c:pt idx="24">
                  <c:v>106.7852181715958</c:v>
                </c:pt>
                <c:pt idx="25">
                  <c:v>104.8104671108733</c:v>
                </c:pt>
                <c:pt idx="26">
                  <c:v>102.777671262693</c:v>
                </c:pt>
                <c:pt idx="27">
                  <c:v>100.6893374428782</c:v>
                </c:pt>
                <c:pt idx="28">
                  <c:v>98.54803247592767</c:v>
                </c:pt>
                <c:pt idx="29">
                  <c:v>96.35637894711974</c:v>
                </c:pt>
                <c:pt idx="30">
                  <c:v>94.11705079395951</c:v>
                </c:pt>
                <c:pt idx="31">
                  <c:v>91.83276872530128</c:v>
                </c:pt>
                <c:pt idx="32">
                  <c:v>89.50629545242457</c:v>
                </c:pt>
                <c:pt idx="33">
                  <c:v>87.14043071115215</c:v>
                </c:pt>
                <c:pt idx="34">
                  <c:v>84.73800604757025</c:v>
                </c:pt>
                <c:pt idx="35">
                  <c:v>82.30187933150515</c:v>
                </c:pt>
                <c:pt idx="36">
                  <c:v>79.83492895115967</c:v>
                </c:pt>
                <c:pt idx="37">
                  <c:v>77.34004762828358</c:v>
                </c:pt>
                <c:pt idx="38">
                  <c:v>74.82013577499951</c:v>
                </c:pt>
                <c:pt idx="39">
                  <c:v>72.2780942892128</c:v>
                </c:pt>
                <c:pt idx="40">
                  <c:v>69.7168166533661</c:v>
                </c:pt>
                <c:pt idx="41">
                  <c:v>67.13918015789341</c:v>
                </c:pt>
                <c:pt idx="42">
                  <c:v>64.54803601156338</c:v>
                </c:pt>
                <c:pt idx="43">
                  <c:v>61.94619801921596</c:v>
                </c:pt>
                <c:pt idx="44">
                  <c:v>59.33642939303309</c:v>
                </c:pt>
                <c:pt idx="45">
                  <c:v>56.7214271009489</c:v>
                </c:pt>
                <c:pt idx="46">
                  <c:v>54.1038029209808</c:v>
                </c:pt>
                <c:pt idx="47">
                  <c:v>51.4860600248</c:v>
                </c:pt>
                <c:pt idx="48">
                  <c:v>48.87056339523279</c:v>
                </c:pt>
                <c:pt idx="49">
                  <c:v>46.25950158623328</c:v>
                </c:pt>
                <c:pt idx="50">
                  <c:v>43.65483608051663</c:v>
                </c:pt>
                <c:pt idx="51">
                  <c:v>41.05823247003357</c:v>
                </c:pt>
                <c:pt idx="52">
                  <c:v>38.47096428812518</c:v>
                </c:pt>
                <c:pt idx="53">
                  <c:v>35.89377442359878</c:v>
                </c:pt>
                <c:pt idx="54">
                  <c:v>33.32666834601957</c:v>
                </c:pt>
                <c:pt idx="55">
                  <c:v>30.76859293168268</c:v>
                </c:pt>
                <c:pt idx="56">
                  <c:v>28.21691313880486</c:v>
                </c:pt>
                <c:pt idx="57">
                  <c:v>25.66650766154506</c:v>
                </c:pt>
                <c:pt idx="58">
                  <c:v>23.10808457302481</c:v>
                </c:pt>
                <c:pt idx="59">
                  <c:v>20.52471426274048</c:v>
                </c:pt>
                <c:pt idx="60">
                  <c:v>17.8836013631686</c:v>
                </c:pt>
                <c:pt idx="61">
                  <c:v>15.11164632729</c:v>
                </c:pt>
                <c:pt idx="62">
                  <c:v>4.817161807024207</c:v>
                </c:pt>
                <c:pt idx="63">
                  <c:v>3.820951684581218</c:v>
                </c:pt>
                <c:pt idx="64">
                  <c:v>3.229646648078967</c:v>
                </c:pt>
                <c:pt idx="65">
                  <c:v>2.81489467885228</c:v>
                </c:pt>
                <c:pt idx="66">
                  <c:v>2.500961828149348</c:v>
                </c:pt>
                <c:pt idx="67">
                  <c:v>2.252362440902595</c:v>
                </c:pt>
                <c:pt idx="68">
                  <c:v>2.049423645747695</c:v>
                </c:pt>
                <c:pt idx="69">
                  <c:v>1.880060275913921</c:v>
                </c:pt>
                <c:pt idx="70">
                  <c:v>1.736310880781316</c:v>
                </c:pt>
                <c:pt idx="71">
                  <c:v>1.612656520806301</c:v>
                </c:pt>
                <c:pt idx="72">
                  <c:v>1.505119648916835</c:v>
                </c:pt>
                <c:pt idx="73">
                  <c:v>1.410744086060377</c:v>
                </c:pt>
                <c:pt idx="74">
                  <c:v>1.327277217864218</c:v>
                </c:pt>
                <c:pt idx="75">
                  <c:v>1.252966658053449</c:v>
                </c:pt>
                <c:pt idx="76">
                  <c:v>1.186425165032802</c:v>
                </c:pt>
                <c:pt idx="77">
                  <c:v>1.126538037651671</c:v>
                </c:pt>
                <c:pt idx="78">
                  <c:v>1.072397916918541</c:v>
                </c:pt>
                <c:pt idx="79">
                  <c:v>1.023257818803103</c:v>
                </c:pt>
                <c:pt idx="80">
                  <c:v>0.978496619431247</c:v>
                </c:pt>
                <c:pt idx="81">
                  <c:v>0.937593243754629</c:v>
                </c:pt>
                <c:pt idx="82">
                  <c:v>0.90010706192643</c:v>
                </c:pt>
                <c:pt idx="83">
                  <c:v>0.865662793585742</c:v>
                </c:pt>
                <c:pt idx="84">
                  <c:v>0.833938738649534</c:v>
                </c:pt>
                <c:pt idx="85">
                  <c:v>0.804657498500908</c:v>
                </c:pt>
                <c:pt idx="86">
                  <c:v>0.777578586096219</c:v>
                </c:pt>
                <c:pt idx="87">
                  <c:v>0.752492485865497</c:v>
                </c:pt>
                <c:pt idx="88">
                  <c:v>0.729215838456577</c:v>
                </c:pt>
                <c:pt idx="89">
                  <c:v>0.7075875069119</c:v>
                </c:pt>
                <c:pt idx="90">
                  <c:v>0.687465339872277</c:v>
                </c:pt>
                <c:pt idx="91">
                  <c:v>0.668723490641149</c:v>
                </c:pt>
                <c:pt idx="92">
                  <c:v>0.651250183014089</c:v>
                </c:pt>
                <c:pt idx="93">
                  <c:v>0.634945838804073</c:v>
                </c:pt>
                <c:pt idx="94">
                  <c:v>0.619721500180757</c:v>
                </c:pt>
                <c:pt idx="95">
                  <c:v>0.60549749384701</c:v>
                </c:pt>
                <c:pt idx="96">
                  <c:v>0.592202294752267</c:v>
                </c:pt>
                <c:pt idx="97">
                  <c:v>0.579771555401368</c:v>
                </c:pt>
                <c:pt idx="98">
                  <c:v>0.568147273287399</c:v>
                </c:pt>
                <c:pt idx="99">
                  <c:v>0.557277074123973</c:v>
                </c:pt>
                <c:pt idx="100">
                  <c:v>0.547113592622248</c:v>
                </c:pt>
                <c:pt idx="101">
                  <c:v>0.537613935815664</c:v>
                </c:pt>
                <c:pt idx="102">
                  <c:v>0.528739216524992</c:v>
                </c:pt>
                <c:pt idx="103">
                  <c:v>0.520454146686418</c:v>
                </c:pt>
                <c:pt idx="104">
                  <c:v>0.512726681979092</c:v>
                </c:pt>
                <c:pt idx="105">
                  <c:v>0.505527710571126</c:v>
                </c:pt>
                <c:pt idx="106">
                  <c:v>0.498830779963713</c:v>
                </c:pt>
                <c:pt idx="107">
                  <c:v>0.492611856870061</c:v>
                </c:pt>
                <c:pt idx="108">
                  <c:v>0.486849115812594</c:v>
                </c:pt>
                <c:pt idx="109">
                  <c:v>0.481522752828861</c:v>
                </c:pt>
                <c:pt idx="110">
                  <c:v>0.476614821163409</c:v>
                </c:pt>
                <c:pt idx="111">
                  <c:v>0.472109086331998</c:v>
                </c:pt>
                <c:pt idx="112">
                  <c:v>0.467990898291432</c:v>
                </c:pt>
                <c:pt idx="113">
                  <c:v>0.464247078800128</c:v>
                </c:pt>
                <c:pt idx="114">
                  <c:v>0.460865822319456</c:v>
                </c:pt>
                <c:pt idx="115">
                  <c:v>0.457836609043491</c:v>
                </c:pt>
                <c:pt idx="116">
                  <c:v>0.455150128864215</c:v>
                </c:pt>
                <c:pt idx="117">
                  <c:v>0.45279821522902</c:v>
                </c:pt>
                <c:pt idx="118">
                  <c:v>0.450773788029545</c:v>
                </c:pt>
                <c:pt idx="119">
                  <c:v>0.449070804771767</c:v>
                </c:pt>
                <c:pt idx="120">
                  <c:v>0.44768421941474</c:v>
                </c:pt>
                <c:pt idx="121">
                  <c:v>0.446609948355561</c:v>
                </c:pt>
                <c:pt idx="122">
                  <c:v>0.445844843144172</c:v>
                </c:pt>
                <c:pt idx="123">
                  <c:v>0.445386669597645</c:v>
                </c:pt>
                <c:pt idx="124">
                  <c:v>0.445234093054024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1BCD-4179-9265-F1EB39C208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0171088"/>
        <c:axId val="-2119797568"/>
      </c:scatterChart>
      <c:valAx>
        <c:axId val="-21201710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000">
                    <a:solidFill>
                      <a:schemeClr val="tx1"/>
                    </a:solidFill>
                  </a:rPr>
                  <a:t>Lab Angle [deg]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4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-2119797568"/>
        <c:crosses val="autoZero"/>
        <c:crossBetween val="midCat"/>
        <c:majorUnit val="20.0"/>
      </c:valAx>
      <c:valAx>
        <c:axId val="-2119797568"/>
        <c:scaling>
          <c:orientation val="minMax"/>
          <c:max val="4.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000">
                    <a:solidFill>
                      <a:schemeClr val="tx1"/>
                    </a:solidFill>
                  </a:rPr>
                  <a:t>E [MeV]</a:t>
                </a:r>
              </a:p>
            </c:rich>
          </c:tx>
          <c:layout>
            <c:manualLayout>
              <c:xMode val="edge"/>
              <c:yMode val="edge"/>
              <c:x val="0.0388888888888889"/>
              <c:y val="0.3940084572761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-21201710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94293025626801"/>
          <c:y val="0.127537956513582"/>
          <c:w val="0.342196853653445"/>
          <c:h val="0.1535310766566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85198-F140-406E-8F04-DE9D809B9791}" type="datetimeFigureOut">
              <a:rPr lang="nl-BE" sz="1000" smtClean="0">
                <a:latin typeface="Arial" pitchFamily="34" charset="0"/>
                <a:cs typeface="Arial" pitchFamily="34" charset="0"/>
              </a:rPr>
              <a:pPr/>
              <a:t>13/07/17</a:t>
            </a:fld>
            <a:endParaRPr lang="nl-BE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24B3E-C6E9-4CB0-843C-3CD5676655AA}" type="slidenum">
              <a:rPr lang="nl-BE" sz="1000" smtClean="0"/>
              <a:pPr/>
              <a:t>‹n.›</a:t>
            </a:fld>
            <a:endParaRPr lang="nl-BE" sz="1000"/>
          </a:p>
        </p:txBody>
      </p:sp>
    </p:spTree>
    <p:extLst>
      <p:ext uri="{BB962C8B-B14F-4D97-AF65-F5344CB8AC3E}">
        <p14:creationId xmlns:p14="http://schemas.microsoft.com/office/powerpoint/2010/main" val="3973219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7AF0A2F9-EF49-41B3-9E69-7CDBDC14786A}" type="datetimeFigureOut">
              <a:rPr lang="nl-BE" smtClean="0"/>
              <a:pPr/>
              <a:t>13/07/17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540000" y="4320000"/>
            <a:ext cx="5760000" cy="41400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17C257C2-8D60-4760-88CB-024AF3EEC641}" type="slidenum">
              <a:rPr lang="nl-BE" smtClean="0"/>
              <a:pPr/>
              <a:t>‹n.›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947577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During my brief </a:t>
            </a:r>
            <a:r>
              <a:rPr lang="en-GB" baseline="0" dirty="0" smtClean="0"/>
              <a:t>career I had the possibility to explore two different aspects of nuclear structure. One is the collective behaviour of nuclei and the other one is the single-particle mechanisms. Indeed in the nucleus can be </a:t>
            </a:r>
            <a:r>
              <a:rPr lang="en-GB" baseline="0" dirty="0" err="1" smtClean="0"/>
              <a:t>modelized</a:t>
            </a:r>
            <a:r>
              <a:rPr lang="en-GB" baseline="0" dirty="0" smtClean="0"/>
              <a:t> in two ways. One is considering the nucleons as independent particles and using an approach common to atomic physics: the shell model. This reproduces many properties of nuclei but not all the observable, because the nucleus exhibit also collective </a:t>
            </a:r>
            <a:r>
              <a:rPr lang="en-GB" baseline="0" dirty="0" err="1" smtClean="0"/>
              <a:t>characterstics</a:t>
            </a:r>
            <a:r>
              <a:rPr lang="en-GB" baseline="0" dirty="0" smtClean="0"/>
              <a:t> as vibration and rotation mechanism where the nucleus where the nucleus as a whole is involved.  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90295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648000"/>
            <a:ext cx="9144000" cy="622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096000" y="2088000"/>
            <a:ext cx="5580000" cy="1800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en typ de titel van de presentatie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096000" y="4193675"/>
            <a:ext cx="5580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en typ de subtitel van de presentatie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800000"/>
            <a:ext cx="1840048" cy="429444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283600" y="5706000"/>
            <a:ext cx="428400" cy="720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4732" cy="7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24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EB9F7-D7CC-4E06-8D3C-CB9748B0D2D0}" type="datetimeFigureOut">
              <a:rPr lang="en-US" smtClean="0"/>
              <a:t>7/13/17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5D957-3255-468C-AF0F-F9DCFD253A9D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9813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648000"/>
            <a:ext cx="9144000" cy="622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096000" y="2088000"/>
            <a:ext cx="5580000" cy="1800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en typ de titel van de presentatie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096000" y="4193675"/>
            <a:ext cx="5580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en typ de subtitel van de presentatie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800000"/>
            <a:ext cx="1840048" cy="429444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283600" y="5706000"/>
            <a:ext cx="428400" cy="720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4732" cy="7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46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nl-BE" dirty="0"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13/07/17</a:t>
            </a:fld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‹n.›</a:t>
            </a:fld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BE" dirty="0"/>
            </a:lvl5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53669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0"/>
            <a:ext cx="9144000" cy="63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780000" y="2304000"/>
            <a:ext cx="5094000" cy="18002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en typ de titel van de sectie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780000" y="4419108"/>
            <a:ext cx="5094000" cy="1080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en typ de subtitel van de sectie</a:t>
            </a:r>
            <a:endParaRPr lang="nl-BE" dirty="0"/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0000"/>
            <a:ext cx="3300991" cy="32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0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540000" y="1350000"/>
            <a:ext cx="4038600" cy="4428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435100" indent="-228600">
              <a:buFont typeface="Arial" pitchFamily="34" charset="0"/>
              <a:buChar char="-"/>
              <a:defRPr lang="nl-BE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835400" y="1350000"/>
            <a:ext cx="4038600" cy="4428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435100" indent="-228600">
              <a:buFont typeface="Arial" pitchFamily="34" charset="0"/>
              <a:buChar char="-"/>
              <a:defRPr lang="nl-BE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13/07/17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5954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540000" y="135000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540000" y="1991922"/>
            <a:ext cx="4040188" cy="3798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435100" indent="-180000">
              <a:buFont typeface="Arial" pitchFamily="34" charset="0"/>
              <a:buChar char="-"/>
              <a:defRPr lang="nl-BE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24000" y="1350000"/>
            <a:ext cx="4039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24000" y="1991922"/>
            <a:ext cx="4039200" cy="3798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584325" indent="-285750">
              <a:buFont typeface="Arial" pitchFamily="34" charset="0"/>
              <a:buChar char="-"/>
              <a:defRPr lang="nl-BE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13/07/17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32639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13/07/17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134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13/07/17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1974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3008313" cy="895100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3761909" y="540000"/>
            <a:ext cx="5105139" cy="5256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tabLst/>
              <a:defRPr sz="1600">
                <a:solidFill>
                  <a:srgbClr val="00407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39552" y="1435101"/>
            <a:ext cx="3008313" cy="435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13/07/17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5346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4788000"/>
            <a:ext cx="8334000" cy="540000"/>
          </a:xfrm>
        </p:spPr>
        <p:txBody>
          <a:bodyPr anchor="t" anchorCtr="0">
            <a:noAutofit/>
          </a:bodyPr>
          <a:lstStyle>
            <a:lvl1pPr algn="l">
              <a:defRPr sz="2000" b="1"/>
            </a:lvl1pPr>
          </a:lstStyle>
          <a:p>
            <a:r>
              <a:rPr lang="nl-NL" dirty="0" smtClean="0"/>
              <a:t>Klik en typ de tekst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0000" y="540000"/>
            <a:ext cx="8334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000" y="5445224"/>
            <a:ext cx="8334000" cy="36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‹n.›</a:t>
            </a:fld>
            <a:endParaRPr lang="nl-BE" dirty="0"/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1566000" y="6048000"/>
            <a:ext cx="1980000" cy="288000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9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40000" y="6048000"/>
            <a:ext cx="936000" cy="288000"/>
          </a:xfrm>
        </p:spPr>
        <p:txBody>
          <a:bodyPr/>
          <a:lstStyle/>
          <a:p>
            <a:fld id="{C4DDCD72-59EE-436D-B435-201699A5BB49}" type="datetimeFigureOut">
              <a:rPr lang="nl-BE" smtClean="0"/>
              <a:pPr/>
              <a:t>13/07/17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73489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nl-BE" dirty="0"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13/07/17</a:t>
            </a:fld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‹n.›</a:t>
            </a:fld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BE" dirty="0"/>
            </a:lvl5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1690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0"/>
            <a:ext cx="9144000" cy="63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780000" y="2304000"/>
            <a:ext cx="5094000" cy="18002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en typ de titel van de sectie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780000" y="4419108"/>
            <a:ext cx="5094000" cy="1080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en typ de subtitel van de sectie</a:t>
            </a:r>
            <a:endParaRPr lang="nl-BE" dirty="0"/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0000"/>
            <a:ext cx="3300991" cy="32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9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nl-BE" dirty="0"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540000" y="1350000"/>
            <a:ext cx="4038600" cy="4428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435100" indent="-228600">
              <a:buFont typeface="Arial" pitchFamily="34" charset="0"/>
              <a:buChar char="-"/>
              <a:defRPr lang="nl-BE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835400" y="1350000"/>
            <a:ext cx="4038600" cy="4428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435100" indent="-228600">
              <a:buFont typeface="Arial" pitchFamily="34" charset="0"/>
              <a:buChar char="-"/>
              <a:defRPr lang="nl-BE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13/07/17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8030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540000" y="135000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540000" y="1991922"/>
            <a:ext cx="4040188" cy="3798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435100" indent="-180000">
              <a:buFont typeface="Arial" pitchFamily="34" charset="0"/>
              <a:buChar char="-"/>
              <a:defRPr lang="nl-BE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24000" y="1350000"/>
            <a:ext cx="4039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24000" y="1991922"/>
            <a:ext cx="4039200" cy="3798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584325" indent="-285750">
              <a:buFont typeface="Arial" pitchFamily="34" charset="0"/>
              <a:buChar char="-"/>
              <a:defRPr lang="nl-BE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13/07/17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37820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13/07/17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1822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13/07/17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9059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3008313" cy="895100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3761909" y="540000"/>
            <a:ext cx="5105139" cy="5256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435100" indent="-228600">
              <a:buFont typeface="Arial" pitchFamily="34" charset="0"/>
              <a:buChar char="-"/>
              <a:tabLst/>
              <a:defRPr lang="nl-BE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39552" y="1435101"/>
            <a:ext cx="3008313" cy="435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13/07/17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6352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4788000"/>
            <a:ext cx="8334000" cy="540000"/>
          </a:xfrm>
        </p:spPr>
        <p:txBody>
          <a:bodyPr anchor="t" anchorCtr="0">
            <a:noAutofit/>
          </a:bodyPr>
          <a:lstStyle>
            <a:lvl1pPr algn="l">
              <a:defRPr sz="2000" b="1"/>
            </a:lvl1pPr>
          </a:lstStyle>
          <a:p>
            <a:r>
              <a:rPr lang="nl-NL" dirty="0" smtClean="0"/>
              <a:t>Klik en typ de tekst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0000" y="540000"/>
            <a:ext cx="8334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000" y="5445224"/>
            <a:ext cx="8334000" cy="36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40000" y="6048000"/>
            <a:ext cx="936000" cy="288000"/>
          </a:xfrm>
        </p:spPr>
        <p:txBody>
          <a:bodyPr/>
          <a:lstStyle/>
          <a:p>
            <a:fld id="{C4DDCD72-59EE-436D-B435-201699A5BB49}" type="datetimeFigureOut">
              <a:rPr lang="nl-BE" smtClean="0"/>
              <a:pPr/>
              <a:t>13/07/17</a:t>
            </a:fld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‹n.›</a:t>
            </a:fld>
            <a:endParaRPr lang="nl-BE" dirty="0"/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1566000" y="6048000"/>
            <a:ext cx="1980000" cy="288000"/>
          </a:xfr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24263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png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9552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4DDCD72-59EE-436D-B435-201699A5BB49}" type="datetimeFigureOut">
              <a:rPr lang="nl-BE" smtClean="0"/>
              <a:pPr/>
              <a:t>13/07/17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66000" y="6048000"/>
            <a:ext cx="1980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636000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5D8031-C8E5-48F8-A3B6-81643B27A3AF}" type="slidenum">
              <a:rPr lang="nl-BE" smtClean="0"/>
              <a:pPr/>
              <a:t>‹n.›</a:t>
            </a:fld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0" y="6372000"/>
            <a:ext cx="9144000" cy="4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1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9" r:id="rId2"/>
    <p:sldLayoutId id="2147483698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720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lang="nl-BE" sz="3600" kern="1200" baseline="0" dirty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60000" indent="-360000" algn="l" defTabSz="914400" rtl="0" eaLnBrk="1" latinLnBrk="0" hangingPunct="1">
        <a:spcBef>
          <a:spcPts val="580"/>
        </a:spcBef>
        <a:buSzPct val="110000"/>
        <a:buFont typeface="Arial" pitchFamily="34" charset="0"/>
        <a:buChar char="•"/>
        <a:defRPr lang="nl-NL" sz="24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20000" indent="-360363" algn="l" defTabSz="914400" rtl="0" eaLnBrk="1" latinLnBrk="0" hangingPunct="1">
        <a:spcBef>
          <a:spcPts val="580"/>
        </a:spcBef>
        <a:buSzPct val="75000"/>
        <a:buFont typeface="Courier New" pitchFamily="49" charset="0"/>
        <a:buChar char="o"/>
        <a:defRPr lang="nl-NL" sz="24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90000" indent="-270000" algn="l" defTabSz="914400" rtl="0" eaLnBrk="1" latinLnBrk="0" hangingPunct="1">
        <a:spcBef>
          <a:spcPct val="20000"/>
        </a:spcBef>
        <a:buFont typeface="Arial" pitchFamily="34" charset="0"/>
        <a:buChar char="•"/>
        <a:defRPr lang="nl-NL" sz="20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68400" indent="-180000" algn="l" defTabSz="914400" rtl="0" eaLnBrk="1" latinLnBrk="0" hangingPunct="1">
        <a:spcBef>
          <a:spcPts val="380"/>
        </a:spcBef>
        <a:buSzPct val="80000"/>
        <a:buFont typeface="Arial" pitchFamily="34" charset="0"/>
        <a:buChar char="•"/>
        <a:defRPr lang="nl-NL" sz="16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338263" indent="-179388" algn="l" defTabSz="914400" rtl="0" eaLnBrk="1" latinLnBrk="0" hangingPunct="1">
        <a:spcBef>
          <a:spcPts val="380"/>
        </a:spcBef>
        <a:buFont typeface="Arial" pitchFamily="34" charset="0"/>
        <a:buChar char="-"/>
        <a:defRPr lang="nl-BE" sz="16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4000"/>
            <a:ext cx="3240000" cy="2668236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9552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4DDCD72-59EE-436D-B435-201699A5BB49}" type="datetimeFigureOut">
              <a:rPr lang="nl-BE" smtClean="0"/>
              <a:pPr/>
              <a:t>13/07/17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66000" y="6048000"/>
            <a:ext cx="1980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636000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5D8031-C8E5-48F8-A3B6-81643B27A3AF}" type="slidenum">
              <a:rPr lang="nl-BE" smtClean="0"/>
              <a:pPr/>
              <a:t>‹n.›</a:t>
            </a:fld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0" y="6372000"/>
            <a:ext cx="9144000" cy="4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5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lang="nl-BE" sz="3600" kern="1200" baseline="0" dirty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60000" indent="-360000" algn="l" defTabSz="914400" rtl="0" eaLnBrk="1" latinLnBrk="0" hangingPunct="1">
        <a:spcBef>
          <a:spcPts val="580"/>
        </a:spcBef>
        <a:buSzPct val="110000"/>
        <a:buFont typeface="Arial" pitchFamily="34" charset="0"/>
        <a:buChar char="•"/>
        <a:defRPr lang="nl-NL" sz="24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20000" indent="-360363" algn="l" defTabSz="914400" rtl="0" eaLnBrk="1" latinLnBrk="0" hangingPunct="1">
        <a:spcBef>
          <a:spcPts val="580"/>
        </a:spcBef>
        <a:buSzPct val="75000"/>
        <a:buFont typeface="Courier New" pitchFamily="49" charset="0"/>
        <a:buChar char="o"/>
        <a:defRPr lang="nl-NL" sz="24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90000" indent="-270000" algn="l" defTabSz="914400" rtl="0" eaLnBrk="1" latinLnBrk="0" hangingPunct="1">
        <a:spcBef>
          <a:spcPct val="20000"/>
        </a:spcBef>
        <a:buFont typeface="Arial" pitchFamily="34" charset="0"/>
        <a:buChar char="•"/>
        <a:defRPr lang="nl-NL" sz="20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68400" indent="-180000" algn="l" defTabSz="914400" rtl="0" eaLnBrk="1" latinLnBrk="0" hangingPunct="1">
        <a:spcBef>
          <a:spcPts val="380"/>
        </a:spcBef>
        <a:buSzPct val="80000"/>
        <a:buFont typeface="Arial" pitchFamily="34" charset="0"/>
        <a:buChar char="•"/>
        <a:defRPr lang="nl-NL" sz="16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338263" indent="-179388" algn="l" defTabSz="914400" rtl="0" eaLnBrk="1" latinLnBrk="0" hangingPunct="1">
        <a:spcBef>
          <a:spcPts val="380"/>
        </a:spcBef>
        <a:buFont typeface="Arial" pitchFamily="34" charset="0"/>
        <a:buChar char="-"/>
        <a:defRPr lang="nl-BE" sz="16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Relationship Id="rId3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tif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51920" y="1484984"/>
            <a:ext cx="5580000" cy="1800000"/>
          </a:xfrm>
        </p:spPr>
        <p:txBody>
          <a:bodyPr/>
          <a:lstStyle/>
          <a:p>
            <a:r>
              <a:rPr lang="nl-B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Simone Ceruti</a:t>
            </a:r>
            <a:br>
              <a:rPr lang="nl-B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B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l-B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nl-B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952440" y="2276872"/>
            <a:ext cx="5580000" cy="1080000"/>
          </a:xfrm>
        </p:spPr>
        <p:txBody>
          <a:bodyPr/>
          <a:lstStyle/>
          <a:p>
            <a:pPr algn="ctr"/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 Leuven, Instituut voor Kern- en</a:t>
            </a:r>
            <a:b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Stralingsfysica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Study of </a:t>
            </a:r>
          </a:p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Pygmy Dipole States with an Active Target</a:t>
            </a:r>
            <a:endParaRPr lang="nl-B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41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42456" y="-63288"/>
            <a:ext cx="8334000" cy="9000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endParaRPr lang="nl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2456" y="1124744"/>
            <a:ext cx="476604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How can we excite these states?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Real photon (</a:t>
            </a:r>
            <a:r>
              <a:rPr lang="en-US" sz="2000" u="sng" dirty="0" err="1" smtClean="0"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g,g</a:t>
            </a: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’)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Coulomb excitation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Hadron probe (</a:t>
            </a:r>
            <a:r>
              <a:rPr lang="en-US" sz="2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p,p</a:t>
            </a: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’), (</a:t>
            </a:r>
            <a:r>
              <a:rPr lang="en-US" sz="2000" u="sng" dirty="0" err="1" smtClean="0"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a,a</a:t>
            </a: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’</a:t>
            </a:r>
            <a:r>
              <a:rPr lang="en-US" sz="2000" u="sng" dirty="0" smtClean="0"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), (17O, 17O</a:t>
            </a: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’)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20037" y="1484784"/>
            <a:ext cx="3363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probes to investigate 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nature of these states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5108504" y="1052736"/>
            <a:ext cx="327592" cy="1728192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14365" y="3237127"/>
            <a:ext cx="2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IsoScalar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probe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14365" y="4657543"/>
            <a:ext cx="2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IsoVector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probe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64108" y="3145273"/>
            <a:ext cx="20882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neutron-skin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Evidence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26564" y="4645585"/>
            <a:ext cx="1544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Transitional region to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GDR Tail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660232" y="3145273"/>
            <a:ext cx="2423418" cy="25879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4939516" y="3694284"/>
            <a:ext cx="1627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Interpreted theoretically as: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5" y="2434600"/>
            <a:ext cx="3290898" cy="353503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2064" y="6011996"/>
            <a:ext cx="294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latin typeface="Times New Roman" charset="0"/>
                <a:ea typeface="Times New Roman" charset="0"/>
                <a:cs typeface="Times New Roman" charset="0"/>
              </a:rPr>
              <a:t>J. </a:t>
            </a:r>
            <a:r>
              <a:rPr lang="en-GB" b="1" i="1" dirty="0" err="1" smtClean="0">
                <a:latin typeface="Times New Roman" charset="0"/>
                <a:ea typeface="Times New Roman" charset="0"/>
                <a:cs typeface="Times New Roman" charset="0"/>
              </a:rPr>
              <a:t>Endres</a:t>
            </a:r>
            <a:r>
              <a:rPr lang="en-GB" b="1" i="1" dirty="0" smtClean="0">
                <a:latin typeface="Times New Roman" charset="0"/>
                <a:ea typeface="Times New Roman" charset="0"/>
                <a:cs typeface="Times New Roman" charset="0"/>
              </a:rPr>
              <a:t>, PRL 105 (2010)</a:t>
            </a:r>
            <a:endParaRPr lang="en-GB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Ovale 6"/>
          <p:cNvSpPr/>
          <p:nvPr/>
        </p:nvSpPr>
        <p:spPr>
          <a:xfrm>
            <a:off x="1475656" y="3356992"/>
            <a:ext cx="1080120" cy="15121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e 14"/>
          <p:cNvSpPr/>
          <p:nvPr/>
        </p:nvSpPr>
        <p:spPr>
          <a:xfrm>
            <a:off x="2267744" y="3284984"/>
            <a:ext cx="1080120" cy="151216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81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42456" y="-63288"/>
            <a:ext cx="8334000" cy="9000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endParaRPr lang="nl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2456" y="1124744"/>
            <a:ext cx="476604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How can we excite these states?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Real photon (</a:t>
            </a:r>
            <a:r>
              <a:rPr lang="en-US" sz="2000" u="sng" dirty="0" err="1" smtClean="0"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g,g</a:t>
            </a: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’)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Coulomb excitation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Hadron probe (</a:t>
            </a:r>
            <a:r>
              <a:rPr lang="en-US" sz="2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p,p</a:t>
            </a: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’), (</a:t>
            </a:r>
            <a:r>
              <a:rPr lang="en-US" sz="2000" u="sng" dirty="0" err="1" smtClean="0"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a,a</a:t>
            </a: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’</a:t>
            </a:r>
            <a:r>
              <a:rPr lang="en-US" sz="2000" u="sng" dirty="0" smtClean="0"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), (17O, 17O</a:t>
            </a: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’)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20037" y="1484784"/>
            <a:ext cx="3363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probes to investigate 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nature of these states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5108504" y="1052736"/>
            <a:ext cx="327592" cy="1728192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36" y="3039620"/>
            <a:ext cx="4505668" cy="32211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9944" y="2695579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Transition density, RPA calculation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02589" y="3973011"/>
            <a:ext cx="3092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neutron-skin signature??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6136" y="5151968"/>
            <a:ext cx="2641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experimental data are needed!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6939560" y="4629544"/>
            <a:ext cx="172670" cy="43661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/>
          <p:cNvSpPr/>
          <p:nvPr/>
        </p:nvSpPr>
        <p:spPr>
          <a:xfrm>
            <a:off x="-24909" y="6021288"/>
            <a:ext cx="3166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b="1" i="1" dirty="0" smtClean="0">
                <a:latin typeface="Times New Roman" charset="0"/>
                <a:ea typeface="Times New Roman" charset="0"/>
                <a:cs typeface="Times New Roman" charset="0"/>
              </a:rPr>
              <a:t>Bracco et al., EPJA 51, (2015) </a:t>
            </a:r>
            <a:endParaRPr lang="is-IS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80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42456" y="-63288"/>
            <a:ext cx="8334000" cy="900000"/>
          </a:xfrm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SpecMAT</a:t>
            </a:r>
            <a:endParaRPr lang="nl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3039695"/>
            <a:ext cx="5004556" cy="328470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836712"/>
            <a:ext cx="58326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Isoscalar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probe alpha beam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Stable nuclei  Direct Kinematic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Low sensitivity to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multipolarity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of hadron scattering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Detection of gamma rays to select the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mulipolarity</a:t>
            </a:r>
            <a:endParaRPr lang="en-US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Analysis based on </a:t>
            </a:r>
            <a:r>
              <a:rPr lang="en-US" sz="2000" dirty="0" smtClean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g-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 angular correlation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Selection E1 states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30630" y="5373216"/>
            <a:ext cx="159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KVI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scattering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rved Left Arrow 16"/>
          <p:cNvSpPr/>
          <p:nvPr/>
        </p:nvSpPr>
        <p:spPr>
          <a:xfrm>
            <a:off x="6156176" y="1628800"/>
            <a:ext cx="288032" cy="648072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60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42456" y="-63288"/>
            <a:ext cx="8334000" cy="900000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SpecMAT</a:t>
            </a:r>
            <a:endParaRPr lang="nl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64088" y="5013176"/>
            <a:ext cx="15951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LNL-Milano group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17O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scattering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464" y="3263502"/>
            <a:ext cx="3274552" cy="2623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395" y="3146411"/>
            <a:ext cx="2316857" cy="1642467"/>
          </a:xfrm>
          <a:prstGeom prst="rect">
            <a:avLst/>
          </a:prstGeom>
        </p:spPr>
      </p:pic>
      <p:sp>
        <p:nvSpPr>
          <p:cNvPr id="9" name="Rectangle 11"/>
          <p:cNvSpPr/>
          <p:nvPr/>
        </p:nvSpPr>
        <p:spPr>
          <a:xfrm>
            <a:off x="323528" y="836712"/>
            <a:ext cx="58326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Isoscalar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probe alpha beam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Stable nuclei  Direct Kinematic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Low sensitivity to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multipolarity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of hadron scattering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Detection of gamma rays to select the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mulipolarity</a:t>
            </a:r>
            <a:endParaRPr lang="en-US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Analysis based on </a:t>
            </a:r>
            <a:r>
              <a:rPr lang="en-US" sz="2000" dirty="0" smtClean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g-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 angular correlation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Selection E1 states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0" name="Curved Left Arrow 16"/>
          <p:cNvSpPr/>
          <p:nvPr/>
        </p:nvSpPr>
        <p:spPr>
          <a:xfrm>
            <a:off x="6156176" y="1628800"/>
            <a:ext cx="288032" cy="648072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15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42456" y="-63288"/>
            <a:ext cx="8334000" cy="900000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SpecMAT</a:t>
            </a:r>
            <a:endParaRPr lang="nl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1560" y="1052736"/>
            <a:ext cx="55446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In exotic nuclei Inverse Kinematic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 effect is expected to be larger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Solid Target13C or He-implanted foil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Cross section is maximum at forward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c.m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angle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532958" y="2271316"/>
            <a:ext cx="6351410" cy="3389932"/>
            <a:chOff x="1633364" y="2343324"/>
            <a:chExt cx="6351410" cy="3389932"/>
          </a:xfrm>
        </p:grpSpPr>
        <p:graphicFrame>
          <p:nvGraphicFramePr>
            <p:cNvPr id="7" name="Chart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0771315"/>
                </p:ext>
              </p:extLst>
            </p:nvPr>
          </p:nvGraphicFramePr>
          <p:xfrm>
            <a:off x="1633364" y="2343324"/>
            <a:ext cx="5458916" cy="33899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6040558" y="3472642"/>
              <a:ext cx="19442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90Sr+</a:t>
              </a:r>
              <a:r>
                <a:rPr lang="en-US" sz="2000" dirty="0" smtClean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a</a:t>
              </a:r>
              <a:r>
                <a:rPr lang="en-US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@ 10 MeV/u</a:t>
              </a:r>
              <a:endPara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076056" y="4539366"/>
              <a:ext cx="144016" cy="14401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499992" y="4710444"/>
              <a:ext cx="144016" cy="14401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707904" y="4818444"/>
              <a:ext cx="144016" cy="14401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771800" y="4815706"/>
              <a:ext cx="144016" cy="14401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771800" y="4719588"/>
              <a:ext cx="144016" cy="14401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491880" y="4647580"/>
              <a:ext cx="144016" cy="14401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4139952" y="4575572"/>
              <a:ext cx="144016" cy="14401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788024" y="4359548"/>
              <a:ext cx="144016" cy="14401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22118" y="4302197"/>
              <a:ext cx="729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n-US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=0</a:t>
              </a:r>
              <a:endPara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77606" y="3831648"/>
              <a:ext cx="729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n-US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=6</a:t>
              </a:r>
              <a:endPara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779455" y="4136174"/>
              <a:ext cx="729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n-US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=4</a:t>
              </a:r>
              <a:endPara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146211" y="4230189"/>
              <a:ext cx="729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n-US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=2</a:t>
              </a:r>
              <a:endPara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630495" y="5673442"/>
            <a:ext cx="48776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Not enough energy to escape a solid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Particle information is missing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5962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42456" y="-63288"/>
            <a:ext cx="8334000" cy="900000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SpecMAT</a:t>
            </a:r>
            <a:endParaRPr lang="nl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908720"/>
            <a:ext cx="8767336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SpecMAT</a:t>
            </a:r>
            <a:endParaRPr lang="en-US" sz="20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gamma and particle detection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Reconstruction of the kinematics  Interaction point</a:t>
            </a:r>
          </a:p>
          <a:p>
            <a:pPr lvl="8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 Particle energy (Q-value reconstruction)</a:t>
            </a:r>
          </a:p>
          <a:p>
            <a:pPr lvl="8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 Particle direction (angular distribution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82092" y="2420888"/>
            <a:ext cx="68884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Selection of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ground-state transitions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Identification of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E1 transition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from 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  <a:sym typeface="Wingdings" panose="05000000000000000000" pitchFamily="2" charset="2"/>
              </a:rPr>
              <a:t>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angular distribution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Use of </a:t>
            </a:r>
            <a:r>
              <a:rPr lang="el-G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α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gas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3687028"/>
            <a:ext cx="2520280" cy="255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5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42456" y="-63288"/>
            <a:ext cx="8334000" cy="900000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SpecMAT</a:t>
            </a:r>
            <a:endParaRPr lang="nl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980728"/>
            <a:ext cx="887935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Particle Detection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Energy resolution depends on the length of the track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Higher pressure  Higher cross section  Shorter track  Lower resolution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Compromise is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needed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Tuning of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 magnetic 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field intensity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Limit on beam intensity 10</a:t>
            </a:r>
            <a:r>
              <a:rPr lang="en-US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6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pps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3174006"/>
            <a:ext cx="3488432" cy="28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4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42456" y="-63288"/>
            <a:ext cx="8334000" cy="900000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SpecMAT</a:t>
            </a:r>
            <a:endParaRPr lang="nl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1268760"/>
            <a:ext cx="6043642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Gamma detection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Energy Resolution is not crucial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Efficiency is crucial (Add-back)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Doppler correction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Good Angular Coverage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Multipolarity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selection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145" y="2899976"/>
            <a:ext cx="4464535" cy="3416424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/>
          <a:stretch/>
        </p:blipFill>
        <p:spPr>
          <a:xfrm>
            <a:off x="1115616" y="3332024"/>
            <a:ext cx="3151841" cy="245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2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42456" y="-63288"/>
            <a:ext cx="8334000" cy="9000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nl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1268760"/>
            <a:ext cx="644118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Submitted a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at ISOLDE to study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isoscalar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E1 strength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Long-living/stable nuclei (</a:t>
            </a:r>
            <a:r>
              <a:rPr lang="en-US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90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Sr,</a:t>
            </a:r>
            <a:r>
              <a:rPr lang="en-US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150, 148, 156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Gd, </a:t>
            </a:r>
            <a:r>
              <a:rPr lang="en-US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194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Hg)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Still open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 study of neutron-rich system can help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SpecMAT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could be a valid experimental option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3501008"/>
            <a:ext cx="2520280" cy="255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1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23528" y="1844824"/>
            <a:ext cx="8334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BE" sz="36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nl-BE" sz="6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Thanks for your attention</a:t>
            </a:r>
            <a:endParaRPr lang="nl-BE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644" y="2924944"/>
            <a:ext cx="5931768" cy="305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0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Physics Case: Pygmy states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Motivation: beyond nuclear physics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SpecMAT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342456" y="-63288"/>
            <a:ext cx="8334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BE" sz="36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B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nl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nl-B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5136092"/>
            <a:ext cx="1207248" cy="115519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968" y="3284984"/>
            <a:ext cx="4272136" cy="283919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002" y="1654193"/>
            <a:ext cx="3182998" cy="281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8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231031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cs typeface="Garamond"/>
              </a:rPr>
              <a:t>Equation of state</a:t>
            </a:r>
            <a:endParaRPr lang="it-IT" sz="2400" b="1" dirty="0">
              <a:solidFill>
                <a:schemeClr val="bg1"/>
              </a:solidFill>
              <a:cs typeface="Garamond"/>
            </a:endParaRPr>
          </a:p>
          <a:p>
            <a:endParaRPr lang="it-IT" sz="2400" b="1" dirty="0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639163"/>
            <a:ext cx="9144000" cy="24622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r"/>
            <a:endParaRPr lang="it-IT" sz="1000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-100136" y="1853208"/>
            <a:ext cx="9037004" cy="4392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n-US" sz="2800" dirty="0" smtClean="0">
              <a:solidFill>
                <a:schemeClr val="tx2"/>
              </a:solidFill>
              <a:latin typeface="Garamond" pitchFamily="18" charset="0"/>
            </a:endParaRPr>
          </a:p>
          <a:p>
            <a:pPr marL="914400" lvl="2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sz="2800" dirty="0">
              <a:solidFill>
                <a:schemeClr val="tx2"/>
              </a:solidFill>
              <a:latin typeface="Garamond" pitchFamily="18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697524"/>
            <a:ext cx="4279900" cy="762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00" y="2907586"/>
            <a:ext cx="6426200" cy="8255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866" y="3840264"/>
            <a:ext cx="59690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89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42456" y="-63288"/>
            <a:ext cx="8334000" cy="9000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Physics Case</a:t>
            </a:r>
            <a:endParaRPr lang="nl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456" y="1052736"/>
            <a:ext cx="7253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Evidence of </a:t>
            </a:r>
            <a:r>
              <a:rPr lang="en-GB" sz="2000" b="1" dirty="0" smtClean="0">
                <a:latin typeface="Times New Roman" charset="0"/>
                <a:ea typeface="Times New Roman" charset="0"/>
                <a:cs typeface="Times New Roman" charset="0"/>
              </a:rPr>
              <a:t>low-energy electric dipole strength 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around neutron separation energy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The story started many years ago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First observation in </a:t>
            </a:r>
            <a:r>
              <a:rPr lang="en-GB" sz="2000" b="1" dirty="0" smtClean="0">
                <a:latin typeface="Times New Roman" charset="0"/>
                <a:ea typeface="Times New Roman" charset="0"/>
                <a:cs typeface="Times New Roman" charset="0"/>
              </a:rPr>
              <a:t>1961</a:t>
            </a:r>
            <a:endParaRPr lang="en-GB" sz="2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69" y="2351550"/>
            <a:ext cx="6085171" cy="10054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3224310"/>
            <a:ext cx="2520280" cy="308501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979712" y="4653136"/>
            <a:ext cx="1080120" cy="151216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47864" y="5085184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“These spectra provide examples of an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unusual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predominance of high-energy radiation”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7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42456" y="-63288"/>
            <a:ext cx="8334000" cy="9000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 Case</a:t>
            </a:r>
            <a:endParaRPr lang="nl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456" y="1052736"/>
            <a:ext cx="72538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Evidence of </a:t>
            </a:r>
            <a:r>
              <a:rPr lang="en-GB" sz="2000" b="1" dirty="0">
                <a:latin typeface="Times New Roman" charset="0"/>
                <a:ea typeface="Times New Roman" charset="0"/>
                <a:cs typeface="Times New Roman" charset="0"/>
              </a:rPr>
              <a:t>low-energy electric dipole strength 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around neutron separation energy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The 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story started many years ago..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First observation in </a:t>
            </a:r>
            <a:r>
              <a:rPr lang="en-GB" sz="2000" b="1" dirty="0" smtClean="0">
                <a:latin typeface="Times New Roman" charset="0"/>
                <a:ea typeface="Times New Roman" charset="0"/>
                <a:cs typeface="Times New Roman" charset="0"/>
              </a:rPr>
              <a:t>1961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In </a:t>
            </a:r>
            <a:r>
              <a:rPr lang="en-GB" sz="2000" b="1" dirty="0" smtClean="0">
                <a:latin typeface="Times New Roman" charset="0"/>
                <a:ea typeface="Times New Roman" charset="0"/>
                <a:cs typeface="Times New Roman" charset="0"/>
              </a:rPr>
              <a:t>1969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 the term “pygmy resonance” was used for the first time</a:t>
            </a:r>
            <a:endParaRPr lang="en-GB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55" y="3136956"/>
            <a:ext cx="6685186" cy="15014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2456" y="4980589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of the influence of these unusual states on the neutron capture cross section. 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69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74" y="3284984"/>
            <a:ext cx="6953250" cy="242887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3501008"/>
            <a:ext cx="2425700" cy="2197100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42456" y="-63288"/>
            <a:ext cx="8334000" cy="9000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 Case</a:t>
            </a:r>
            <a:endParaRPr lang="nl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456" y="1052736"/>
            <a:ext cx="7253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Evidence of </a:t>
            </a:r>
            <a:r>
              <a:rPr lang="en-GB" sz="2000" b="1" dirty="0">
                <a:latin typeface="Times New Roman" charset="0"/>
                <a:ea typeface="Times New Roman" charset="0"/>
                <a:cs typeface="Times New Roman" charset="0"/>
              </a:rPr>
              <a:t>low-energy electric dipole strength 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around neutron separation energy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The 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story started many years ago..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First observation in </a:t>
            </a:r>
            <a:r>
              <a:rPr lang="en-GB" sz="2000" b="1" dirty="0" smtClean="0">
                <a:latin typeface="Times New Roman" charset="0"/>
                <a:ea typeface="Times New Roman" charset="0"/>
                <a:cs typeface="Times New Roman" charset="0"/>
              </a:rPr>
              <a:t>1961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In </a:t>
            </a:r>
            <a:r>
              <a:rPr lang="en-GB" sz="2000" b="1" dirty="0" smtClean="0">
                <a:latin typeface="Times New Roman" charset="0"/>
                <a:ea typeface="Times New Roman" charset="0"/>
                <a:cs typeface="Times New Roman" charset="0"/>
              </a:rPr>
              <a:t>1969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 the term “pygmy resonance” was used for the first time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In </a:t>
            </a:r>
            <a:r>
              <a:rPr lang="en-GB" sz="2000" b="1" dirty="0" smtClean="0">
                <a:latin typeface="Times New Roman" charset="0"/>
                <a:ea typeface="Times New Roman" charset="0"/>
                <a:cs typeface="Times New Roman" charset="0"/>
              </a:rPr>
              <a:t>1971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 collective description of this strength</a:t>
            </a:r>
            <a:endParaRPr lang="en-GB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0295" y="5713859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excess oscillates against the N=Z core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78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42456" y="-63288"/>
            <a:ext cx="8334000" cy="9000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 Case</a:t>
            </a:r>
            <a:endParaRPr lang="nl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16" y="2773558"/>
            <a:ext cx="3833820" cy="25431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7544" y="1198493"/>
            <a:ext cx="72728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Conclusion: E1 response has two main contributions: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GB" sz="2000" b="1" dirty="0" smtClean="0">
                <a:latin typeface="Times New Roman" charset="0"/>
                <a:ea typeface="Times New Roman" charset="0"/>
                <a:cs typeface="Times New Roman" charset="0"/>
              </a:rPr>
              <a:t>GDR 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(well know Giant Resonance)</a:t>
            </a:r>
            <a:endParaRPr lang="en-GB" sz="20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2" indent="-285750">
              <a:buFont typeface="Arial" charset="0"/>
              <a:buChar char="•"/>
            </a:pPr>
            <a:r>
              <a:rPr lang="en-GB" sz="2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PDR 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(unknown E1 strength)</a:t>
            </a:r>
            <a:endParaRPr lang="en-GB" sz="2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55776" y="3645024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GDR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7624" y="3950947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PDR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83668" y="2277793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theory</a:t>
            </a: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89596" y="2288075"/>
            <a:ext cx="1422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</a:t>
            </a: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41882" y="5291022"/>
            <a:ext cx="294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latin typeface="Times New Roman" charset="0"/>
                <a:ea typeface="Times New Roman" charset="0"/>
                <a:cs typeface="Times New Roman" charset="0"/>
              </a:rPr>
              <a:t>A. Carbone, PRC 81 (2010)</a:t>
            </a:r>
            <a:endParaRPr lang="en-GB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836286" y="5316710"/>
            <a:ext cx="412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>
                <a:latin typeface="Times New Roman" charset="0"/>
                <a:ea typeface="Times New Roman" charset="0"/>
                <a:cs typeface="Times New Roman" charset="0"/>
              </a:rPr>
              <a:t>D. </a:t>
            </a:r>
            <a:r>
              <a:rPr lang="it-IT" b="1" i="1" dirty="0" err="1">
                <a:latin typeface="Times New Roman" charset="0"/>
                <a:ea typeface="Times New Roman" charset="0"/>
                <a:cs typeface="Times New Roman" charset="0"/>
              </a:rPr>
              <a:t>Savran</a:t>
            </a:r>
            <a:r>
              <a:rPr lang="it-IT" b="1" i="1" dirty="0">
                <a:latin typeface="Times New Roman" charset="0"/>
                <a:ea typeface="Times New Roman" charset="0"/>
                <a:cs typeface="Times New Roman" charset="0"/>
              </a:rPr>
              <a:t> et </a:t>
            </a:r>
            <a:r>
              <a:rPr lang="it-IT" b="1" i="1" dirty="0" smtClean="0">
                <a:latin typeface="Times New Roman" charset="0"/>
                <a:ea typeface="Times New Roman" charset="0"/>
                <a:cs typeface="Times New Roman" charset="0"/>
              </a:rPr>
              <a:t>al., Progress </a:t>
            </a:r>
            <a:r>
              <a:rPr lang="it-IT" b="1" i="1" dirty="0">
                <a:latin typeface="Times New Roman" charset="0"/>
                <a:ea typeface="Times New Roman" charset="0"/>
                <a:cs typeface="Times New Roman" charset="0"/>
              </a:rPr>
              <a:t>in </a:t>
            </a:r>
            <a:r>
              <a:rPr lang="it-IT" b="1" i="1" dirty="0" err="1">
                <a:latin typeface="Times New Roman" charset="0"/>
                <a:ea typeface="Times New Roman" charset="0"/>
                <a:cs typeface="Times New Roman" charset="0"/>
              </a:rPr>
              <a:t>Particle</a:t>
            </a:r>
            <a:r>
              <a:rPr lang="it-IT" b="1" i="1" dirty="0">
                <a:latin typeface="Times New Roman" charset="0"/>
                <a:ea typeface="Times New Roman" charset="0"/>
                <a:cs typeface="Times New Roman" charset="0"/>
              </a:rPr>
              <a:t> and </a:t>
            </a:r>
            <a:r>
              <a:rPr lang="it-IT" b="1" i="1" dirty="0" err="1">
                <a:latin typeface="Times New Roman" charset="0"/>
                <a:ea typeface="Times New Roman" charset="0"/>
                <a:cs typeface="Times New Roman" charset="0"/>
              </a:rPr>
              <a:t>Nuclear</a:t>
            </a:r>
            <a:r>
              <a:rPr lang="it-IT" b="1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b="1" i="1" dirty="0" err="1">
                <a:latin typeface="Times New Roman" charset="0"/>
                <a:ea typeface="Times New Roman" charset="0"/>
                <a:cs typeface="Times New Roman" charset="0"/>
              </a:rPr>
              <a:t>Physics</a:t>
            </a:r>
            <a:r>
              <a:rPr lang="it-IT" b="1" i="1" dirty="0">
                <a:latin typeface="Times New Roman" charset="0"/>
                <a:ea typeface="Times New Roman" charset="0"/>
                <a:cs typeface="Times New Roman" charset="0"/>
              </a:rPr>
              <a:t> 70 (2013</a:t>
            </a:r>
            <a:r>
              <a:rPr lang="it-IT" b="1" i="1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it-IT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054" y="2773558"/>
            <a:ext cx="5016946" cy="251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8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42456" y="-63288"/>
            <a:ext cx="8334000" cy="9000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Physics Case</a:t>
            </a:r>
            <a:endParaRPr lang="nl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7544" y="1198493"/>
            <a:ext cx="80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Conclusion: E1 response has two main contributions: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GB" sz="2000" b="1" dirty="0" smtClean="0">
                <a:latin typeface="Times New Roman" charset="0"/>
                <a:ea typeface="Times New Roman" charset="0"/>
                <a:cs typeface="Times New Roman" charset="0"/>
              </a:rPr>
              <a:t>GDR 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(well know Giant Resonance)</a:t>
            </a:r>
            <a:endParaRPr lang="en-GB" sz="20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2" indent="-285750">
              <a:buFont typeface="Arial" charset="0"/>
              <a:buChar char="•"/>
            </a:pPr>
            <a:r>
              <a:rPr lang="en-GB" sz="2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PDR 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</a:rPr>
              <a:t>(unknown E1 strength) </a:t>
            </a:r>
            <a:r>
              <a:rPr lang="en-GB" sz="2000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 Expected to increase with N/Z  </a:t>
            </a:r>
            <a:endParaRPr lang="en-GB" sz="2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783" y="2348881"/>
            <a:ext cx="4402394" cy="27347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26" y="5114458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interest in recent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 experimental works than theoretical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44208" y="3091897"/>
            <a:ext cx="1369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Taken from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Zilges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2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42456" y="-63288"/>
            <a:ext cx="8334000" cy="9000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endParaRPr lang="nl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2456" y="1124744"/>
            <a:ext cx="767069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Astrophysics interest 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r-process mechanism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Neutron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capture mechanism is influenced by the presence of GDR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Presence of additional strength increases the (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n,</a:t>
            </a:r>
            <a:r>
              <a:rPr lang="en-US" sz="2000" dirty="0" err="1" smtClean="0"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Impact on the abundance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452077"/>
            <a:ext cx="2736304" cy="3245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452077"/>
            <a:ext cx="2669477" cy="33489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9664" y="5697860"/>
            <a:ext cx="6620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1% strength means an increase of a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factor 5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n,</a:t>
            </a:r>
            <a:r>
              <a:rPr lang="en-US" dirty="0" err="1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 cross section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7668344" y="4972764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err="1" smtClean="0">
                <a:latin typeface="Times New Roman" charset="0"/>
                <a:ea typeface="Times New Roman" charset="0"/>
                <a:cs typeface="Times New Roman" charset="0"/>
              </a:rPr>
              <a:t>Goriely</a:t>
            </a:r>
            <a:r>
              <a:rPr lang="en-GB" b="1" i="1" dirty="0" smtClean="0">
                <a:latin typeface="Times New Roman" charset="0"/>
                <a:ea typeface="Times New Roman" charset="0"/>
                <a:cs typeface="Times New Roman" charset="0"/>
              </a:rPr>
              <a:t>, PLB 436 (1998)</a:t>
            </a:r>
            <a:endParaRPr lang="en-GB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52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42456" y="-63288"/>
            <a:ext cx="8334000" cy="9000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endParaRPr lang="nl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2456" y="1124744"/>
            <a:ext cx="747691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Nuclear Structure interest Is it a Collective state as the GDR?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Oscillation of the neutron excess against the core.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Connection with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neutron skin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and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Equation of State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(neutron star)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2557951"/>
            <a:ext cx="4564558" cy="303128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608131" y="5157192"/>
            <a:ext cx="945568" cy="57606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16016" y="5373216"/>
            <a:ext cx="26550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Ingredient of </a:t>
            </a:r>
            <a:r>
              <a:rPr lang="en-US" sz="2000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EoS</a:t>
            </a:r>
            <a:endParaRPr lang="en-US" sz="2000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Symmetry Energy slope</a:t>
            </a:r>
            <a:endParaRPr lang="en-US" sz="20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Oval 10"/>
          <p:cNvSpPr/>
          <p:nvPr/>
        </p:nvSpPr>
        <p:spPr>
          <a:xfrm rot="16004746">
            <a:off x="1403648" y="3588699"/>
            <a:ext cx="945568" cy="57606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7504" y="4257092"/>
            <a:ext cx="17059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Strength of the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Pygmy</a:t>
            </a:r>
            <a:endParaRPr lang="en-US" sz="20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064" y="5866236"/>
            <a:ext cx="294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latin typeface="Times New Roman" charset="0"/>
                <a:ea typeface="Times New Roman" charset="0"/>
                <a:cs typeface="Times New Roman" charset="0"/>
              </a:rPr>
              <a:t>A. Carbone, PRC 81 (2010)</a:t>
            </a:r>
            <a:endParaRPr lang="en-GB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64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porate-KU Leuven-Liggend-Achtergrond Wit">
  <a:themeElements>
    <a:clrScheme name="KU Leuven Corporate">
      <a:dk1>
        <a:srgbClr val="00407A"/>
      </a:dk1>
      <a:lt1>
        <a:srgbClr val="FFFFFF"/>
      </a:lt1>
      <a:dk2>
        <a:srgbClr val="52BDEC"/>
      </a:dk2>
      <a:lt2>
        <a:srgbClr val="FFFFFF"/>
      </a:lt2>
      <a:accent1>
        <a:srgbClr val="00407A"/>
      </a:accent1>
      <a:accent2>
        <a:srgbClr val="1D8DB0"/>
      </a:accent2>
      <a:accent3>
        <a:srgbClr val="52BDEC"/>
      </a:accent3>
      <a:accent4>
        <a:srgbClr val="00407A"/>
      </a:accent4>
      <a:accent5>
        <a:srgbClr val="FF9E0F"/>
      </a:accent5>
      <a:accent6>
        <a:srgbClr val="FF4D00"/>
      </a:accent6>
      <a:hlink>
        <a:srgbClr val="1D8DB0"/>
      </a:hlink>
      <a:folHlink>
        <a:srgbClr val="00407A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orporate-KU Leuven-Liggend-Achtergrond Wit en Watermerk">
  <a:themeElements>
    <a:clrScheme name="KU Leuven Corporate">
      <a:dk1>
        <a:srgbClr val="00407A"/>
      </a:dk1>
      <a:lt1>
        <a:srgbClr val="FFFFFF"/>
      </a:lt1>
      <a:dk2>
        <a:srgbClr val="52BDEC"/>
      </a:dk2>
      <a:lt2>
        <a:srgbClr val="FFFFFF"/>
      </a:lt2>
      <a:accent1>
        <a:srgbClr val="00407A"/>
      </a:accent1>
      <a:accent2>
        <a:srgbClr val="1D8DB0"/>
      </a:accent2>
      <a:accent3>
        <a:srgbClr val="52BDEC"/>
      </a:accent3>
      <a:accent4>
        <a:srgbClr val="00407A"/>
      </a:accent4>
      <a:accent5>
        <a:srgbClr val="FF9E0F"/>
      </a:accent5>
      <a:accent6>
        <a:srgbClr val="FF4D00"/>
      </a:accent6>
      <a:hlink>
        <a:srgbClr val="1D8DB0"/>
      </a:hlink>
      <a:folHlink>
        <a:srgbClr val="00407A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corporate-KULeuven</Template>
  <TotalTime>6484</TotalTime>
  <Words>886</Words>
  <Application>Microsoft Macintosh PowerPoint</Application>
  <PresentationFormat>Presentazione su schermo (4:3)</PresentationFormat>
  <Paragraphs>157</Paragraphs>
  <Slides>20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20</vt:i4>
      </vt:variant>
    </vt:vector>
  </HeadingPairs>
  <TitlesOfParts>
    <vt:vector size="29" baseType="lpstr">
      <vt:lpstr>Calibri</vt:lpstr>
      <vt:lpstr>Courier New</vt:lpstr>
      <vt:lpstr>Garamond</vt:lpstr>
      <vt:lpstr>Symbol</vt:lpstr>
      <vt:lpstr>Times New Roman</vt:lpstr>
      <vt:lpstr>Wingdings</vt:lpstr>
      <vt:lpstr>Arial</vt:lpstr>
      <vt:lpstr>Corporate-KU Leuven-Liggend-Achtergrond Wit</vt:lpstr>
      <vt:lpstr>Corporate-KU Leuven-Liggend-Achtergrond Wit en Watermerk</vt:lpstr>
      <vt:lpstr>Simone Ceruti  </vt:lpstr>
      <vt:lpstr>Presentazione di PowerPoint</vt:lpstr>
      <vt:lpstr>Physics Case</vt:lpstr>
      <vt:lpstr>Physics Case</vt:lpstr>
      <vt:lpstr>Physics Case</vt:lpstr>
      <vt:lpstr>Physics Case</vt:lpstr>
      <vt:lpstr>Physics Case</vt:lpstr>
      <vt:lpstr>Motivation</vt:lpstr>
      <vt:lpstr>Motivation</vt:lpstr>
      <vt:lpstr>Motivation</vt:lpstr>
      <vt:lpstr>Motivation</vt:lpstr>
      <vt:lpstr>SpecMAT</vt:lpstr>
      <vt:lpstr>SpecMAT</vt:lpstr>
      <vt:lpstr>SpecMAT</vt:lpstr>
      <vt:lpstr>SpecMAT</vt:lpstr>
      <vt:lpstr>SpecMAT</vt:lpstr>
      <vt:lpstr>SpecMAT</vt:lpstr>
      <vt:lpstr>Conclusions</vt:lpstr>
      <vt:lpstr>Presentazione di PowerPoint</vt:lpstr>
      <vt:lpstr>Presentazione di PowerPoint</vt:lpstr>
    </vt:vector>
  </TitlesOfParts>
  <Company>KULeuven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ICTS | Communicatie, Servicepunt en Opleiding</dc:creator>
  <dc:description>Huisstijl KU Leuven - versie 24 juli 2012</dc:description>
  <cp:lastModifiedBy>simone ceruti</cp:lastModifiedBy>
  <cp:revision>314</cp:revision>
  <dcterms:created xsi:type="dcterms:W3CDTF">2012-07-10T07:57:57Z</dcterms:created>
  <dcterms:modified xsi:type="dcterms:W3CDTF">2017-07-13T09:19:53Z</dcterms:modified>
</cp:coreProperties>
</file>