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9" r:id="rId3"/>
    <p:sldId id="258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-0.108821303587052"/>
                  <c:y val="0.083009259259259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detector </a:t>
                    </a:r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302922134733158"/>
                  <c:y val="-0.14405548264800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 beam target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820288713910762"/>
                  <c:y val="-0.0575914989792943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 ejectile target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662510936132983"/>
                  <c:y val="0.00164297171186935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838373797025372"/>
                  <c:y val="-0.00070829687955672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beam </a:t>
                    </a:r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0.000954833770778652"/>
                  <c:y val="-0.020639399241761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showLegendKey val="0"/>
            <c:showVal val="0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Sheet1!$J$37:$J$48</c:f>
              <c:strCache>
                <c:ptCount val="12"/>
                <c:pt idx="0">
                  <c:v>detector X,Z</c:v>
                </c:pt>
                <c:pt idx="1">
                  <c:v>detector DE</c:v>
                </c:pt>
                <c:pt idx="2">
                  <c:v>DE beam target</c:v>
                </c:pt>
                <c:pt idx="3">
                  <c:v>DE ejectile target</c:v>
                </c:pt>
                <c:pt idx="4">
                  <c:v>beam scatter</c:v>
                </c:pt>
                <c:pt idx="5">
                  <c:v>ejectile scatter</c:v>
                </c:pt>
                <c:pt idx="6">
                  <c:v>beam straggle</c:v>
                </c:pt>
                <c:pt idx="7">
                  <c:v>ejectile straggle</c:v>
                </c:pt>
                <c:pt idx="8">
                  <c:v>beam DE</c:v>
                </c:pt>
                <c:pt idx="9">
                  <c:v>beam spot</c:v>
                </c:pt>
                <c:pt idx="10">
                  <c:v>beam diverge</c:v>
                </c:pt>
                <c:pt idx="11">
                  <c:v>B field</c:v>
                </c:pt>
              </c:strCache>
            </c:strRef>
          </c:cat>
          <c:val>
            <c:numRef>
              <c:f>Sheet1!$L$37:$L$48</c:f>
              <c:numCache>
                <c:formatCode>0</c:formatCode>
                <c:ptCount val="12"/>
                <c:pt idx="0">
                  <c:v>88.36000000000001</c:v>
                </c:pt>
                <c:pt idx="1">
                  <c:v>116.64</c:v>
                </c:pt>
                <c:pt idx="2">
                  <c:v>6.760000000000001</c:v>
                </c:pt>
                <c:pt idx="3">
                  <c:v>38.44</c:v>
                </c:pt>
                <c:pt idx="4">
                  <c:v>6.760000000000001</c:v>
                </c:pt>
                <c:pt idx="5">
                  <c:v>272.25</c:v>
                </c:pt>
                <c:pt idx="6">
                  <c:v>0.36</c:v>
                </c:pt>
                <c:pt idx="7">
                  <c:v>0.16</c:v>
                </c:pt>
                <c:pt idx="8">
                  <c:v>265.69</c:v>
                </c:pt>
                <c:pt idx="9">
                  <c:v>213.16</c:v>
                </c:pt>
                <c:pt idx="10">
                  <c:v>571.21</c:v>
                </c:pt>
                <c:pt idx="11">
                  <c:v>7.839999999999999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-0.169932414698163"/>
                  <c:y val="-0.018842592592592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detector </a:t>
                    </a:r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66403324584427"/>
                  <c:y val="0.00872229512977544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 beam target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486955380577428"/>
                  <c:y val="0.0164825750947798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 ejectile target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809711286089239"/>
                  <c:y val="0.0340503791192768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41162510936133"/>
                  <c:y val="-0.0516342228054827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467626859142607"/>
                  <c:y val="0.086353528725576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beam </a:t>
                    </a:r>
                    <a:r>
                      <a:rPr lang="en-US">
                        <a:latin typeface="Symbol" panose="05050102010706020507" pitchFamily="18" charset="2"/>
                      </a:rPr>
                      <a:t>D</a:t>
                    </a:r>
                    <a:r>
                      <a:rPr lang="en-US"/>
                      <a:t>E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0415266841644794"/>
                  <c:y val="-0.14439012831729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0.000954833770778652"/>
                  <c:y val="-0.020639399241761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</c:dLbl>
            <c:showLegendKey val="0"/>
            <c:showVal val="0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Sheet1!$J$51:$J$62</c:f>
              <c:strCache>
                <c:ptCount val="12"/>
                <c:pt idx="0">
                  <c:v>detector X,Z</c:v>
                </c:pt>
                <c:pt idx="1">
                  <c:v>detector DE</c:v>
                </c:pt>
                <c:pt idx="2">
                  <c:v>DE beam target</c:v>
                </c:pt>
                <c:pt idx="3">
                  <c:v>DE ejectile target</c:v>
                </c:pt>
                <c:pt idx="4">
                  <c:v>beam scatter</c:v>
                </c:pt>
                <c:pt idx="5">
                  <c:v>ejectile scatter</c:v>
                </c:pt>
                <c:pt idx="6">
                  <c:v>beam straggle</c:v>
                </c:pt>
                <c:pt idx="7">
                  <c:v>ejectile straggle</c:v>
                </c:pt>
                <c:pt idx="8">
                  <c:v>beam DE</c:v>
                </c:pt>
                <c:pt idx="9">
                  <c:v>beam spot</c:v>
                </c:pt>
                <c:pt idx="10">
                  <c:v>beam diverge</c:v>
                </c:pt>
                <c:pt idx="11">
                  <c:v>B field</c:v>
                </c:pt>
              </c:strCache>
            </c:strRef>
          </c:cat>
          <c:val>
            <c:numRef>
              <c:f>Sheet1!$L$51:$L$62</c:f>
              <c:numCache>
                <c:formatCode>0</c:formatCode>
                <c:ptCount val="12"/>
                <c:pt idx="0">
                  <c:v>88.36000000000001</c:v>
                </c:pt>
                <c:pt idx="1">
                  <c:v>116.64</c:v>
                </c:pt>
                <c:pt idx="2">
                  <c:v>6.760000000000001</c:v>
                </c:pt>
                <c:pt idx="3">
                  <c:v>38.44</c:v>
                </c:pt>
                <c:pt idx="4">
                  <c:v>14.44</c:v>
                </c:pt>
                <c:pt idx="5">
                  <c:v>213.16</c:v>
                </c:pt>
                <c:pt idx="6">
                  <c:v>0.36</c:v>
                </c:pt>
                <c:pt idx="7">
                  <c:v>0.16</c:v>
                </c:pt>
                <c:pt idx="8">
                  <c:v>2.56</c:v>
                </c:pt>
                <c:pt idx="9">
                  <c:v>19.36</c:v>
                </c:pt>
                <c:pt idx="10">
                  <c:v>53.29</c:v>
                </c:pt>
                <c:pt idx="11">
                  <c:v>7.839999999999999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2A12B-4AD4-4779-BB1E-6A7C4308B2E9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4E33-ECDB-4A50-A865-424458726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E4E33-ECDB-4A50-A865-4244587265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86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59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39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05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2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35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75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50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69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27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948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99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A2B33-AD78-46A5-AA07-22DA754B0A4E}" type="datetimeFigureOut">
              <a:rPr lang="en-GB" smtClean="0"/>
              <a:t>13/07/17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96E32-0578-4C80-8300-8751EFEB2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41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Inelastic scattering with </a:t>
            </a:r>
            <a:r>
              <a:rPr lang="en-GB" b="1" dirty="0" smtClean="0">
                <a:solidFill>
                  <a:schemeClr val="tx2"/>
                </a:solidFill>
              </a:rPr>
              <a:t>ISS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sz="2200" b="1" i="1" dirty="0" smtClean="0">
                <a:solidFill>
                  <a:schemeClr val="tx2"/>
                </a:solidFill>
              </a:rPr>
              <a:t>Peter Butler (U. Liverpool)</a:t>
            </a:r>
            <a:endParaRPr lang="en-GB" sz="2200" b="1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	              (</a:t>
            </a:r>
            <a:r>
              <a:rPr lang="en-GB" i="1" dirty="0" smtClean="0"/>
              <a:t>d</a:t>
            </a:r>
            <a:r>
              <a:rPr lang="en-GB" i="1" dirty="0" smtClean="0">
                <a:latin typeface="Symbol" panose="05050102010706020507" pitchFamily="18" charset="2"/>
              </a:rPr>
              <a:t>s</a:t>
            </a:r>
            <a:r>
              <a:rPr lang="en-GB" dirty="0" smtClean="0"/>
              <a:t>/</a:t>
            </a:r>
            <a:r>
              <a:rPr lang="en-GB" i="1" dirty="0" err="1" smtClean="0"/>
              <a:t>d</a:t>
            </a:r>
            <a:r>
              <a:rPr lang="en-GB" i="1" dirty="0" err="1" smtClean="0">
                <a:latin typeface="Symbol" panose="05050102010706020507" pitchFamily="18" charset="2"/>
              </a:rPr>
              <a:t>W</a:t>
            </a:r>
            <a:r>
              <a:rPr lang="en-GB" dirty="0" smtClean="0">
                <a:latin typeface="Symbol" panose="05050102010706020507" pitchFamily="18" charset="2"/>
              </a:rPr>
              <a:t>)</a:t>
            </a:r>
            <a:r>
              <a:rPr lang="en-GB" i="1" baseline="-25000" dirty="0" smtClean="0">
                <a:latin typeface="Brush Script MT" panose="03060802040406070304" pitchFamily="66" charset="0"/>
              </a:rPr>
              <a:t>l</a:t>
            </a:r>
            <a:r>
              <a:rPr lang="en-GB" dirty="0" smtClean="0">
                <a:latin typeface="Symbol" panose="05050102010706020507" pitchFamily="18" charset="2"/>
              </a:rPr>
              <a:t> </a:t>
            </a:r>
            <a:r>
              <a:rPr lang="en-GB" baseline="30000" dirty="0" err="1" smtClean="0"/>
              <a:t>exp</a:t>
            </a:r>
            <a:r>
              <a:rPr lang="en-GB" baseline="30000" dirty="0" smtClean="0"/>
              <a:t> </a:t>
            </a:r>
            <a:r>
              <a:rPr lang="en-GB" dirty="0" smtClean="0"/>
              <a:t>= </a:t>
            </a:r>
            <a:r>
              <a:rPr lang="en-GB" i="1" dirty="0" err="1" smtClean="0">
                <a:latin typeface="Symbol" panose="05050102010706020507" pitchFamily="18" charset="2"/>
              </a:rPr>
              <a:t>b</a:t>
            </a:r>
            <a:r>
              <a:rPr lang="en-GB" i="1" baseline="-25000" dirty="0" err="1">
                <a:latin typeface="Brush Script MT" panose="03060802040406070304" pitchFamily="66" charset="0"/>
              </a:rPr>
              <a:t>l</a:t>
            </a:r>
            <a:r>
              <a:rPr lang="en-GB" i="1" baseline="-25000" dirty="0">
                <a:latin typeface="Brush Script MT" panose="03060802040406070304" pitchFamily="66" charset="0"/>
              </a:rPr>
              <a:t> </a:t>
            </a:r>
            <a:r>
              <a:rPr lang="en-GB" i="1" baseline="30000" dirty="0" smtClean="0">
                <a:latin typeface="+mj-lt"/>
              </a:rPr>
              <a:t>2</a:t>
            </a:r>
            <a:r>
              <a:rPr lang="en-GB" dirty="0" smtClean="0"/>
              <a:t>(</a:t>
            </a:r>
            <a:r>
              <a:rPr lang="en-GB" i="1" dirty="0" smtClean="0"/>
              <a:t>d</a:t>
            </a:r>
            <a:r>
              <a:rPr lang="en-GB" i="1" dirty="0" smtClean="0">
                <a:latin typeface="Symbol" panose="05050102010706020507" pitchFamily="18" charset="2"/>
              </a:rPr>
              <a:t>s</a:t>
            </a:r>
            <a:r>
              <a:rPr lang="en-GB" dirty="0" smtClean="0"/>
              <a:t>/</a:t>
            </a:r>
            <a:r>
              <a:rPr lang="en-GB" i="1" dirty="0" err="1" smtClean="0"/>
              <a:t>d</a:t>
            </a:r>
            <a:r>
              <a:rPr lang="en-GB" i="1" dirty="0" err="1" smtClean="0">
                <a:latin typeface="Symbol" panose="05050102010706020507" pitchFamily="18" charset="2"/>
              </a:rPr>
              <a:t>W</a:t>
            </a:r>
            <a:r>
              <a:rPr lang="en-GB" dirty="0" smtClean="0">
                <a:latin typeface="Symbol" panose="05050102010706020507" pitchFamily="18" charset="2"/>
              </a:rPr>
              <a:t>)</a:t>
            </a:r>
            <a:r>
              <a:rPr lang="en-GB" baseline="-25000" dirty="0" smtClean="0">
                <a:latin typeface="Brush Script MT" panose="03060802040406070304" pitchFamily="66" charset="0"/>
              </a:rPr>
              <a:t>l</a:t>
            </a:r>
            <a:r>
              <a:rPr lang="en-GB" dirty="0" smtClean="0">
                <a:latin typeface="Symbol" panose="05050102010706020507" pitchFamily="18" charset="2"/>
              </a:rPr>
              <a:t> </a:t>
            </a:r>
            <a:r>
              <a:rPr lang="en-GB" baseline="30000" dirty="0" smtClean="0"/>
              <a:t>DWBA </a:t>
            </a: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	              </a:t>
            </a:r>
            <a:r>
              <a:rPr lang="en-GB" i="1" dirty="0" smtClean="0">
                <a:latin typeface="+mj-lt"/>
              </a:rPr>
              <a:t>B</a:t>
            </a:r>
            <a:r>
              <a:rPr lang="en-GB" dirty="0" smtClean="0">
                <a:latin typeface="+mj-lt"/>
              </a:rPr>
              <a:t>(</a:t>
            </a:r>
            <a:r>
              <a:rPr lang="en-GB" i="1" dirty="0" smtClean="0">
                <a:latin typeface="+mj-lt"/>
              </a:rPr>
              <a:t>E</a:t>
            </a:r>
            <a:r>
              <a:rPr lang="en-GB" i="1" dirty="0" smtClean="0">
                <a:latin typeface="Brush Script MT" panose="03060802040406070304" pitchFamily="66" charset="0"/>
              </a:rPr>
              <a:t>l</a:t>
            </a:r>
            <a:r>
              <a:rPr lang="en-GB" dirty="0" smtClean="0">
                <a:latin typeface="+mj-lt"/>
              </a:rPr>
              <a:t>;0 </a:t>
            </a:r>
            <a:r>
              <a:rPr lang="en-GB" sz="2000" dirty="0" smtClean="0"/>
              <a:t>→</a:t>
            </a:r>
            <a:r>
              <a:rPr lang="en-GB" dirty="0" smtClean="0">
                <a:latin typeface="+mj-lt"/>
              </a:rPr>
              <a:t> </a:t>
            </a:r>
            <a:r>
              <a:rPr lang="en-GB" i="1" dirty="0" smtClean="0">
                <a:latin typeface="Brush Script MT" panose="03060802040406070304" pitchFamily="66" charset="0"/>
              </a:rPr>
              <a:t>l</a:t>
            </a:r>
            <a:r>
              <a:rPr lang="en-GB" dirty="0" smtClean="0">
                <a:latin typeface="+mj-lt"/>
              </a:rPr>
              <a:t>) = (3</a:t>
            </a:r>
            <a:r>
              <a:rPr lang="en-GB" i="1" dirty="0" smtClean="0">
                <a:latin typeface="+mj-lt"/>
              </a:rPr>
              <a:t>ZeR</a:t>
            </a:r>
            <a:r>
              <a:rPr lang="en-GB" i="1" baseline="-25000" dirty="0" smtClean="0">
                <a:latin typeface="Brush Script MT" panose="03060802040406070304" pitchFamily="66" charset="0"/>
              </a:rPr>
              <a:t>l</a:t>
            </a:r>
            <a:r>
              <a:rPr lang="en-GB" dirty="0" smtClean="0">
                <a:latin typeface="+mj-lt"/>
              </a:rPr>
              <a:t>/4</a:t>
            </a:r>
            <a:r>
              <a:rPr lang="en-GB" dirty="0" smtClean="0">
                <a:latin typeface="Symbol" panose="05050102010706020507" pitchFamily="18" charset="2"/>
              </a:rPr>
              <a:t>p</a:t>
            </a:r>
            <a:r>
              <a:rPr lang="en-GB" dirty="0" smtClean="0">
                <a:latin typeface="+mj-lt"/>
              </a:rPr>
              <a:t>)</a:t>
            </a:r>
            <a:r>
              <a:rPr lang="en-GB" baseline="30000" dirty="0" smtClean="0">
                <a:latin typeface="+mj-lt"/>
              </a:rPr>
              <a:t>2</a:t>
            </a:r>
            <a:r>
              <a:rPr lang="en-GB" i="1" dirty="0">
                <a:latin typeface="Symbol" panose="05050102010706020507" pitchFamily="18" charset="2"/>
              </a:rPr>
              <a:t>b</a:t>
            </a:r>
            <a:r>
              <a:rPr lang="en-GB" i="1" baseline="-25000" dirty="0">
                <a:latin typeface="Brush Script MT" panose="03060802040406070304" pitchFamily="66" charset="0"/>
              </a:rPr>
              <a:t>l </a:t>
            </a:r>
            <a:r>
              <a:rPr lang="en-GB" i="1" baseline="30000" dirty="0"/>
              <a:t>2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H.I. </a:t>
            </a:r>
            <a:r>
              <a:rPr lang="en-GB" sz="2800" b="1" dirty="0" err="1" smtClean="0">
                <a:solidFill>
                  <a:srgbClr val="FF0000"/>
                </a:solidFill>
              </a:rPr>
              <a:t>Coulex</a:t>
            </a:r>
            <a:r>
              <a:rPr lang="en-GB" sz="2800" dirty="0" smtClean="0">
                <a:solidFill>
                  <a:srgbClr val="002060"/>
                </a:solidFill>
              </a:rPr>
              <a:t>			</a:t>
            </a:r>
            <a:r>
              <a:rPr lang="en-GB" sz="2800" b="1" dirty="0" smtClean="0">
                <a:solidFill>
                  <a:srgbClr val="FF0000"/>
                </a:solidFill>
              </a:rPr>
              <a:t>(</a:t>
            </a:r>
            <a:r>
              <a:rPr lang="en-GB" sz="2800" b="1" dirty="0" err="1" smtClean="0">
                <a:solidFill>
                  <a:srgbClr val="FF0000"/>
                </a:solidFill>
              </a:rPr>
              <a:t>d,d</a:t>
            </a:r>
            <a:r>
              <a:rPr lang="en-GB" sz="2800" b="1" dirty="0" smtClean="0">
                <a:solidFill>
                  <a:srgbClr val="FF0000"/>
                </a:solidFill>
              </a:rPr>
              <a:t>’)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B(E</a:t>
            </a:r>
            <a:r>
              <a:rPr lang="en-GB" sz="2800" dirty="0" smtClean="0">
                <a:solidFill>
                  <a:srgbClr val="002060"/>
                </a:solidFill>
                <a:latin typeface="Symbol" charset="2"/>
                <a:cs typeface="Symbol" charset="2"/>
              </a:rPr>
              <a:t>l</a:t>
            </a:r>
            <a:r>
              <a:rPr lang="en-GB" sz="2800" dirty="0" smtClean="0">
                <a:solidFill>
                  <a:srgbClr val="002060"/>
                </a:solidFill>
              </a:rPr>
              <a:t>) mostly </a:t>
            </a:r>
            <a:r>
              <a:rPr lang="en-GB" sz="2800" dirty="0" err="1" smtClean="0">
                <a:solidFill>
                  <a:srgbClr val="002060"/>
                </a:solidFill>
              </a:rPr>
              <a:t>isoscalar</a:t>
            </a:r>
            <a:r>
              <a:rPr lang="en-GB" sz="2800" dirty="0" smtClean="0">
                <a:solidFill>
                  <a:srgbClr val="002060"/>
                </a:solidFill>
              </a:rPr>
              <a:t>		</a:t>
            </a:r>
            <a:r>
              <a:rPr lang="en-GB" sz="2800" dirty="0" err="1" smtClean="0">
                <a:solidFill>
                  <a:srgbClr val="002060"/>
                </a:solidFill>
              </a:rPr>
              <a:t>isoscalar</a:t>
            </a:r>
            <a:r>
              <a:rPr lang="en-GB" sz="2800" dirty="0" smtClean="0">
                <a:solidFill>
                  <a:srgbClr val="002060"/>
                </a:solidFill>
              </a:rPr>
              <a:t>  </a:t>
            </a:r>
            <a:r>
              <a:rPr lang="en-GB" sz="2800" i="1" dirty="0" smtClean="0">
                <a:solidFill>
                  <a:srgbClr val="002060"/>
                </a:solidFill>
              </a:rPr>
              <a:t>(systematic difference)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purely </a:t>
            </a:r>
            <a:r>
              <a:rPr lang="en-GB" sz="2800" dirty="0">
                <a:solidFill>
                  <a:srgbClr val="002060"/>
                </a:solidFill>
              </a:rPr>
              <a:t>EM			</a:t>
            </a:r>
            <a:r>
              <a:rPr lang="en-GB" sz="2800" dirty="0" err="1" smtClean="0">
                <a:solidFill>
                  <a:srgbClr val="002060"/>
                </a:solidFill>
              </a:rPr>
              <a:t>strong+Coulomb</a:t>
            </a:r>
            <a:r>
              <a:rPr lang="en-GB" sz="2800" dirty="0" smtClean="0">
                <a:solidFill>
                  <a:srgbClr val="002060"/>
                </a:solidFill>
              </a:rPr>
              <a:t>  </a:t>
            </a:r>
            <a:r>
              <a:rPr lang="en-GB" sz="2800" i="1" dirty="0" smtClean="0">
                <a:solidFill>
                  <a:srgbClr val="002060"/>
                </a:solidFill>
              </a:rPr>
              <a:t>(sys. error but higher </a:t>
            </a:r>
            <a:r>
              <a:rPr lang="en-GB" sz="2800" i="1" dirty="0" smtClean="0">
                <a:solidFill>
                  <a:srgbClr val="002060"/>
                </a:solidFill>
                <a:latin typeface="Symbol" panose="05050102010706020507" pitchFamily="18" charset="2"/>
              </a:rPr>
              <a:t>s</a:t>
            </a:r>
            <a:r>
              <a:rPr lang="en-GB" sz="2800" i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002060"/>
                </a:solidFill>
              </a:rPr>
              <a:t>single channel			</a:t>
            </a:r>
            <a:r>
              <a:rPr lang="en-GB" sz="2800" dirty="0" smtClean="0">
                <a:solidFill>
                  <a:srgbClr val="002060"/>
                </a:solidFill>
              </a:rPr>
              <a:t>competing channels  </a:t>
            </a:r>
            <a:r>
              <a:rPr lang="en-GB" sz="2800" i="1" dirty="0" smtClean="0">
                <a:solidFill>
                  <a:srgbClr val="002060"/>
                </a:solidFill>
              </a:rPr>
              <a:t>(possible </a:t>
            </a:r>
            <a:r>
              <a:rPr lang="en-GB" sz="2800" i="1" dirty="0" err="1" smtClean="0">
                <a:solidFill>
                  <a:srgbClr val="002060"/>
                </a:solidFill>
              </a:rPr>
              <a:t>backgrd</a:t>
            </a:r>
            <a:r>
              <a:rPr lang="en-GB" sz="2800" i="1" dirty="0" smtClean="0">
                <a:solidFill>
                  <a:srgbClr val="002060"/>
                </a:solidFill>
              </a:rPr>
              <a:t>.)</a:t>
            </a:r>
            <a:endParaRPr lang="en-GB" sz="2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multi-step (H.I.)		~single-step  </a:t>
            </a:r>
            <a:r>
              <a:rPr lang="en-GB" sz="2800" i="1" dirty="0" smtClean="0">
                <a:solidFill>
                  <a:srgbClr val="002060"/>
                </a:solidFill>
              </a:rPr>
              <a:t>(simpler analysis)</a:t>
            </a:r>
            <a:endParaRPr lang="en-GB" sz="2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rgbClr val="002060"/>
                </a:solidFill>
              </a:rPr>
              <a:t>t</a:t>
            </a:r>
            <a:r>
              <a:rPr lang="en-GB" sz="2800" dirty="0" smtClean="0">
                <a:solidFill>
                  <a:srgbClr val="002060"/>
                </a:solidFill>
              </a:rPr>
              <a:t>ransitions			states  </a:t>
            </a:r>
            <a:r>
              <a:rPr lang="en-GB" sz="2800" i="1" dirty="0">
                <a:solidFill>
                  <a:srgbClr val="002060"/>
                </a:solidFill>
              </a:rPr>
              <a:t>(simpler </a:t>
            </a:r>
            <a:r>
              <a:rPr lang="en-GB" sz="2800" i="1" dirty="0" smtClean="0">
                <a:solidFill>
                  <a:srgbClr val="002060"/>
                </a:solidFill>
              </a:rPr>
              <a:t>analysis, see </a:t>
            </a:r>
            <a:r>
              <a:rPr lang="en-GB" sz="2800" i="1" dirty="0" err="1" smtClean="0">
                <a:solidFill>
                  <a:srgbClr val="002060"/>
                </a:solidFill>
              </a:rPr>
              <a:t>g.s</a:t>
            </a:r>
            <a:r>
              <a:rPr lang="en-GB" sz="2800" i="1" dirty="0" smtClean="0">
                <a:solidFill>
                  <a:srgbClr val="002060"/>
                </a:solidFill>
              </a:rPr>
              <a:t>.)</a:t>
            </a:r>
            <a:endParaRPr lang="en-GB" sz="2800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rgbClr val="002060"/>
                </a:solidFill>
              </a:rPr>
              <a:t>p</a:t>
            </a:r>
            <a:r>
              <a:rPr lang="en-GB" sz="2800" dirty="0" smtClean="0">
                <a:solidFill>
                  <a:srgbClr val="002060"/>
                </a:solidFill>
              </a:rPr>
              <a:t>article-gamma		particle  </a:t>
            </a:r>
            <a:r>
              <a:rPr lang="en-GB" sz="2800" i="1" dirty="0" smtClean="0">
                <a:solidFill>
                  <a:srgbClr val="002060"/>
                </a:solidFill>
              </a:rPr>
              <a:t>(no </a:t>
            </a:r>
            <a:r>
              <a:rPr lang="en-GB" sz="2800" i="1" dirty="0" err="1" smtClean="0">
                <a:solidFill>
                  <a:srgbClr val="002060"/>
                </a:solidFill>
              </a:rPr>
              <a:t>icc</a:t>
            </a:r>
            <a:r>
              <a:rPr lang="en-GB" sz="2800" i="1" dirty="0" smtClean="0">
                <a:solidFill>
                  <a:srgbClr val="002060"/>
                </a:solidFill>
              </a:rPr>
              <a:t> problems, higher </a:t>
            </a:r>
            <a:r>
              <a:rPr lang="en-GB" sz="2800" i="1" dirty="0" smtClean="0">
                <a:solidFill>
                  <a:srgbClr val="002060"/>
                </a:solidFill>
                <a:latin typeface="Symbol" panose="05050102010706020507" pitchFamily="18" charset="2"/>
              </a:rPr>
              <a:t>e</a:t>
            </a:r>
            <a:r>
              <a:rPr lang="en-GB" sz="2800" i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002060"/>
                </a:solidFill>
              </a:rPr>
              <a:t>t</a:t>
            </a:r>
            <a:r>
              <a:rPr lang="en-GB" sz="2800" dirty="0" smtClean="0">
                <a:solidFill>
                  <a:srgbClr val="002060"/>
                </a:solidFill>
              </a:rPr>
              <a:t>hick target			thin target  </a:t>
            </a:r>
            <a:r>
              <a:rPr lang="en-GB" sz="2800" i="1" dirty="0" smtClean="0">
                <a:solidFill>
                  <a:srgbClr val="002060"/>
                </a:solidFill>
              </a:rPr>
              <a:t>(</a:t>
            </a:r>
            <a:r>
              <a:rPr lang="en-GB" sz="2800" i="1" dirty="0" smtClean="0">
                <a:solidFill>
                  <a:srgbClr val="002060"/>
                </a:solidFill>
                <a:latin typeface="Symbol" panose="05050102010706020507" pitchFamily="18" charset="2"/>
              </a:rPr>
              <a:t>s</a:t>
            </a:r>
            <a:r>
              <a:rPr lang="en-GB" sz="2800" i="1" dirty="0" smtClean="0">
                <a:solidFill>
                  <a:srgbClr val="002060"/>
                </a:solidFill>
              </a:rPr>
              <a:t> x </a:t>
            </a:r>
            <a:r>
              <a:rPr lang="en-GB" sz="2800" i="1" dirty="0" smtClean="0">
                <a:solidFill>
                  <a:srgbClr val="002060"/>
                </a:solidFill>
                <a:latin typeface="Symbol" panose="05050102010706020507" pitchFamily="18" charset="2"/>
              </a:rPr>
              <a:t>e </a:t>
            </a:r>
            <a:r>
              <a:rPr lang="en-GB" sz="2800" i="1" dirty="0" smtClean="0">
                <a:solidFill>
                  <a:srgbClr val="002060"/>
                </a:solidFill>
                <a:latin typeface="+mj-lt"/>
              </a:rPr>
              <a:t>x t  ~  </a:t>
            </a:r>
            <a:r>
              <a:rPr lang="en-GB" sz="2800" i="1" dirty="0" err="1" smtClean="0">
                <a:solidFill>
                  <a:srgbClr val="002060"/>
                </a:solidFill>
                <a:latin typeface="+mj-lt"/>
              </a:rPr>
              <a:t>Coulex</a:t>
            </a:r>
            <a:r>
              <a:rPr lang="en-GB" sz="2800" i="1" dirty="0" smtClean="0">
                <a:solidFill>
                  <a:srgbClr val="002060"/>
                </a:solidFill>
                <a:latin typeface="+mj-lt"/>
              </a:rPr>
              <a:t> p-</a:t>
            </a:r>
            <a:r>
              <a:rPr lang="en-GB" sz="2800" i="1" dirty="0" smtClean="0">
                <a:solidFill>
                  <a:srgbClr val="002060"/>
                </a:solidFill>
                <a:latin typeface="Symbol" panose="05050102010706020507" pitchFamily="18" charset="2"/>
              </a:rPr>
              <a:t>g</a:t>
            </a:r>
            <a:r>
              <a:rPr lang="en-GB" sz="2800" i="1" dirty="0" smtClean="0">
                <a:solidFill>
                  <a:srgbClr val="002060"/>
                </a:solidFill>
              </a:rPr>
              <a:t>)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10-15 </a:t>
            </a:r>
            <a:r>
              <a:rPr lang="en-GB" sz="2800" dirty="0" err="1" smtClean="0">
                <a:solidFill>
                  <a:srgbClr val="002060"/>
                </a:solidFill>
              </a:rPr>
              <a:t>keV</a:t>
            </a:r>
            <a:r>
              <a:rPr lang="en-GB" sz="2800" dirty="0" smtClean="0">
                <a:solidFill>
                  <a:srgbClr val="002060"/>
                </a:solidFill>
              </a:rPr>
              <a:t>			&gt; 20 </a:t>
            </a:r>
            <a:r>
              <a:rPr lang="en-GB" sz="2800" dirty="0" err="1" smtClean="0">
                <a:solidFill>
                  <a:srgbClr val="002060"/>
                </a:solidFill>
              </a:rPr>
              <a:t>keV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076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39975" y="1052513"/>
          <a:ext cx="4103688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" imgW="1701800" imgH="431800" progId="Equation.3">
                  <p:embed/>
                </p:oleObj>
              </mc:Choice>
              <mc:Fallback>
                <p:oleObj name="Equation" r:id="rId3" imgW="1701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052513"/>
                        <a:ext cx="4103688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3851275" y="76517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GB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related to </a:t>
            </a:r>
            <a:r>
              <a:rPr lang="en-GB" b="1" i="1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Q</a:t>
            </a:r>
            <a:r>
              <a:rPr lang="en-GB" b="1" baseline="-25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652120" y="836712"/>
            <a:ext cx="35920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GB" sz="1800" b="1" dirty="0" smtClean="0">
                <a:solidFill>
                  <a:srgbClr val="FF0000"/>
                </a:solidFill>
                <a:cs typeface="Arial" charset="0"/>
              </a:rPr>
              <a:t>P,T-violating n-n </a:t>
            </a:r>
            <a:r>
              <a:rPr lang="en-GB" sz="1800" b="1" dirty="0" err="1" smtClean="0">
                <a:solidFill>
                  <a:srgbClr val="FF0000"/>
                </a:solidFill>
                <a:cs typeface="Arial" charset="0"/>
              </a:rPr>
              <a:t>interaction,etc</a:t>
            </a:r>
            <a:endParaRPr lang="en-GB" sz="1800" b="1" dirty="0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995738" y="1989138"/>
            <a:ext cx="3889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GB" sz="1800" b="1" dirty="0" smtClean="0">
                <a:solidFill>
                  <a:srgbClr val="FF0000"/>
                </a:solidFill>
                <a:cs typeface="Arial" charset="0"/>
              </a:rPr>
              <a:t>energy splitting of parity doublet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23850" y="1484313"/>
            <a:ext cx="2087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GB" sz="1800" b="1" dirty="0" smtClean="0">
                <a:solidFill>
                  <a:srgbClr val="0000FF"/>
                </a:solidFill>
              </a:rPr>
              <a:t>Schiff moment: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71793" y="62240"/>
            <a:ext cx="8319906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GB" b="1" dirty="0" smtClean="0"/>
              <a:t>Motivation #1: </a:t>
            </a:r>
            <a:r>
              <a:rPr lang="en-GB" b="1" dirty="0" err="1" smtClean="0"/>
              <a:t>Octupole</a:t>
            </a:r>
            <a:r>
              <a:rPr lang="en-GB" b="1" dirty="0" smtClean="0"/>
              <a:t> </a:t>
            </a:r>
            <a:r>
              <a:rPr lang="en-GB" b="1" dirty="0"/>
              <a:t>enhanced atomic EDM moment</a:t>
            </a:r>
          </a:p>
        </p:txBody>
      </p:sp>
      <p:sp>
        <p:nvSpPr>
          <p:cNvPr id="2" name="AutoShape 31" descr="data:image/jpeg;base64,/9j/4AAQSkZJRgABAQAAAQABAAD/2wCEAAkGBwgHBgkIBwgKCgkLDRYPDQwMDRsUFRAWIB0iIiAdHx8kKDQsJCYxJx8fLT0tMTU3Ojo6Iys/RD84QzQ5OjcBCgoKDQwNGg8PGjclHyU3Nzc3Nzc3Nzc3Nzc3Nzc3Nzc3Nzc3Nzc3Nzc3Nzc3Nzc3Nzc3Nzc3Nzc3Nzc3Nzc3N//AABEIAGQAWgMBIgACEQEDEQH/xAAbAAABBQEBAAAAAAAAAAAAAAAGAgMEBQcAAf/EAEAQAAIBAgQDBQQGCAUFAAAAAAECAwQRAAUSITFBUQYTImFxFIGRoSMyUrHB0TNiY5KisuHwB0JTcpMVFiRDgv/EABgBAAMBAQAAAAAAAAAAAAAAAAABAgME/8QAHxEAAgICAwEBAQAAAAAAAAAAAAECEQMhEjFBURME/9oADAMBAAIRAxEAPwA4YWsRzwsdScNGV2ACwkdNTgfnj12lWPVaMeW5/LHMaC5/0O2xJX+YYU5BOww0YXkQa5Vt0CYoO1OeQ5MoTvWkqnXUkerSFHVvL4Xw0AQGsggKrUTRxBvql3C39L49eupVQstRAen0q7/PGUvUvnDMallmkY21ltW3Tha2H0ji7paS6pJyV7eI+RB/vpiuAGmxVcM9VGIp4nbu2OlZATxXD7TRj680Y/8AsYw+rpqqCUgIyLe52ubjFx2f7Z12XzRQ1pappDZXEm8iDqD+B+WFw+BZqvfwm1pAb9MeiSPexN/JT+WGaGYTo8iuHV21Kw5ggYlLx4nEARkkAeS6SbtceA9Bhfffs5P3cOsN8JsemJooQThuckwE7A7ffjtM/OSNemlCfvOOaFnGl5nKnjYAfhiyTypmWmppaiVrJGpY+QAvjGMzepzGrlqJjraR7trN/wCxyAxpPbaoSlycpd3kqGCKC5Ow3P4D34y5pmkmeDS4lVioAJ440joKvouMt/8AG4eI87KFtiwraigESuGhSRhsoIDH3kbYpqTs9mNcwWRzGPMWxfUHYumisauXWekfh4crm98JzRrDBJ9lC9TPWPoSMTbcxqsPWwJxHnilkkSFQqsxtpTl64Pmpaahh7qliVRwNuJ9/HFLU0iSTGV0s/3DGX6Ozd4Eolv2IqpKDTl87MY5Rqhjtujcx6Eb+7zwZ96Rwgf32H44y3MquX2qjmp20yIfCw+0DcfMY0mjr1rKCGqjFlljDenUe47YuX05K3Q937sLiE23A8Qx3eyf6Y/fwimZ2U3HhLHn5nC7L1PwxAxfM78Tjy4va+GHWVQpaU7m1lUDDFQWUsdUpsp31W3xVkgp/iRNZ6UX2SNm+J3/AJRgSObrltGtdToryVTv/mANwRe/PbUOXPBT/iLBJHFS1UH6F/opCw1aeJB38tWAesphJTRlIgwgvqQtYkN/VfnirVGmNOyxp+21YiCSaggqIj4R43Ug9bhsX9HnftmSSZgsNKjxXLREzE334eL8cAka1gXUqGGNbk+GwAxoGRUCxZFLTyEgyKdYIAIuLb9TiZNfDohCV9gr/wB65pPfRQUkaqCW0LMdrc7yW8+GJOU5zJmrSBoiDHGZD4rjSPcOoxTVOXVVPUvFGJDpPhF97crDmOh/HEjKg1FUySV8QjeOJnQWF3a23ptfA6a6FTXpZLVWLCxsstgTtyvw94+eD/sfI5ylkMd0Eh08tjvb4nGWTSM05ZmYXJbl/fPGwdkaf2Ts/QqwBkliEznzff5Age7DbTic8otOyWversEsCSfrDC+8k/0x+9/TEl7AbC+G7+QxmA1PUQQhTMbXvp2JxCqMzpSrbHe44f1xC7SKlPHCx7w31XsxJNgMA1dmtVQyPC8cU2yOHkV1IDIGtYMN9zjRJsl6DDP6unzDJXo9NlOhgQeFiCfiAR78Z5mFLKlW0cRLAkX3vbbmfK+LTNaiQ5Nl1dCZVepuHWN2I1anAtckjZRwxGhg9jqliZ95Y9Tbk6XN7i/P7sHF1aLhNXxJNNlUMhSMyyNJ9ZmFgBbptisqM0zmileOqLRs/isR8/PBAsLV9KBSymnqoybniCw5HEFkzBDozGqqpD0hWPSPTUNj54iLXp202QIKWtqaQVWYMwSNR3KEgGRTufTla+ONDT1BSWDvVQ3ur8sW1LlhrJA1bUVcsINxFJIDq9SAMLzOSONjpAVYl3AxLe9A1RVrDTU9HLmEjBqiMsIYuOpgAQLep+WNZy+lmoMtpKTUjmngSIs17nSoF/ljN+xOWrUwS5wqiSpWrWONJf0egaSxI4k2PyG2NFlzrLEnip6ithgnlUMkcx0ar9CbA9NjjWUGkcU8nJ0SA07g7xeE2+ofzx5rn+1D/wAR/PC47qZL/a/AYVbz+WMxAv2vzWiWlWQVCkQsS5UEgXsLX4E+WM4zzP4q+XVBTFbIi63O5soXgPS/Hniz7ZVaPSw00TTszPqZpJQ1wBw0223I5nhgRMdrDqcdUIJbMZPwmRVlXM9HTvUSd1HKojTUQqXbjb3nfzwb5jl89e0cZkCyRqERpJF1C1zawuV3JNrbcMB+QQGozimAKARkyMz8FAFwfjbBtDqpnURDUEOqncQgtKw3YXO4HL0PDjirSYJaIskdXkzrNXUxVW8JlUhkY8iCOF+hsdsTFzelYhlMfAccMdqO2IpofYaSkp3EiAyvOutADvp089rHfhttgUvQVCBtTUr283iY+RuSvz9BjKeBXaOnF/RWpBRW5/BDG4jYMTsAuBXMq2WqUoAbudwu5PQYXFl9RLMkcMTSFvqlbFT18Q29enPDyt7IxSg+mqxsZ4xq7v8A2frfrfDqZjj2a5MqoLuzMtHT0VNkMUpNfC2uqCj6rsCzKDwJW2k+mEduo0zHLHp6WLvpKP6Usu5UAHUOpFuPK4GKLIaSpy6RfaZJKQgObBASCwtc7i/hPLr7jeCOFtJR6SWQC30oZGa3U30/E42lLxHElu2BOVdpc5ydFioq+QU4NxDIA6W8g3AelsEC/wCI2chQGpKEm25AkF/4sDWeUQoq6WNdGgnWgjvpAJPh36cOfLfFeHYC18HGLFbRedqK6apzOTvp2mMSiNLyawBx23ta5PDFQXVmBHG1rYVWxSf9TqIVu+iRrcAWBOxt1tY88NJHM9QsMMTtOxCogUksx2Atil0J9hf2Pp44aWWqkeMNM+hEkj1AqvO/+XckbdMELgqNbmnXqadlD24aRpNjfruevTDVHTPllLHSCVaWNUA0KLmRubOtzx42O3QccPrZRqHskP7WOQs9vJSbg+4e7GTdstdDPstMxeOty2klWTxF6sBZozxG5A1rccip8sRJsuoJ6vv5USoqH2EdOjIG2sATYGwAGwB9RxxNWWFNlqJSL8JYVZb9bFjb549MoCsDWKqN9ZaWDTq9R4QfeTgcmOiHBlUVIk0cjQ0xmUI0fiJI6MovYeR38sPQ0ZEPcCFaiIbgUslmHuFyB6riRDCHW9Llk06/abWw/gtb0uceyU5teXKqhP8AZrX+YNgtgNCT2VBGlTmNEo/9S8veGT7sd38Um5q1k6tUU4dvidV/ece9+sXhFZXU/wCzAvb36l+7C1qyeGaVBP7YEj72wgKHtbSiooRUxNG7U/iciJY20c+HEDY8ztgINwbWxqkl6hSkk9FUhgQyumksOhZlU/PAs/YmqLsYZ4xHfwAkNty3vv64uLJaKXtVNfM2dY40AtHoVdrAA3N9yd+N+QxedgcrgzCoSpqGkLrL3SAEWUFeIBHHjjsdh+C9DbOKCHKlhanu7OSCZlV7e4i3yxUrVDXvTU5b7Wi38Isvyx7jsQykKNdWHf2uoF+QlYD78d7ZUDcSsG+0LBvjxx2OwihqR3nkBnd5D1dix+eOde6F4yVPUbY7HYQhaVlWB4aqoXyWVh+OOFZUHZ5TIONpVEn8wOPcdhgerUI8qI9LA2qw1AMtv3SB8sX69n6QgHvJxf8AWH5Y7HYaEz//2Q=="/>
          <p:cNvSpPr>
            <a:spLocks noChangeAspect="1" noChangeArrowheads="1"/>
          </p:cNvSpPr>
          <p:nvPr/>
        </p:nvSpPr>
        <p:spPr bwMode="auto">
          <a:xfrm>
            <a:off x="155575" y="-457200"/>
            <a:ext cx="8572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33" descr="data:image/jpeg;base64,/9j/4AAQSkZJRgABAQAAAQABAAD/2wCEAAkGBwgHBgkIBwgKCgkLDRYPDQwMDRsUFRAWIB0iIiAdHx8kKDQsJCYxJx8fLT0tMTU3Ojo6Iys/RD84QzQ5OjcBCgoKDQwNGg8PGjclHyU3Nzc3Nzc3Nzc3Nzc3Nzc3Nzc3Nzc3Nzc3Nzc3Nzc3Nzc3Nzc3Nzc3Nzc3Nzc3Nzc3N//AABEIAGQAWgMBIgACEQEDEQH/xAAbAAABBQEBAAAAAAAAAAAAAAAGAgMEBQcAAf/EAEAQAAIBAgQDBQQGCAUFAAAAAAECAwQRAAUSITFBUQYTImFxFIGRoSMyUrHB0TNiY5KisuHwB0JTcpMVFiRDgv/EABgBAAMBAQAAAAAAAAAAAAAAAAABAgME/8QAHxEAAgICAwEBAQAAAAAAAAAAAAECEQMhEjFBURME/9oADAMBAAIRAxEAPwA4YWsRzwsdScNGV2ACwkdNTgfnj12lWPVaMeW5/LHMaC5/0O2xJX+YYU5BOww0YXkQa5Vt0CYoO1OeQ5MoTvWkqnXUkerSFHVvL4Xw0AQGsggKrUTRxBvql3C39L49eupVQstRAen0q7/PGUvUvnDMallmkY21ltW3Tha2H0ji7paS6pJyV7eI+RB/vpiuAGmxVcM9VGIp4nbu2OlZATxXD7TRj680Y/8AsYw+rpqqCUgIyLe52ubjFx2f7Z12XzRQ1pappDZXEm8iDqD+B+WFw+BZqvfwm1pAb9MeiSPexN/JT+WGaGYTo8iuHV21Kw5ggYlLx4nEARkkAeS6SbtceA9Bhfffs5P3cOsN8JsemJooQThuckwE7A7ffjtM/OSNemlCfvOOaFnGl5nKnjYAfhiyTypmWmppaiVrJGpY+QAvjGMzepzGrlqJjraR7trN/wCxyAxpPbaoSlycpd3kqGCKC5Ow3P4D34y5pmkmeDS4lVioAJ440joKvouMt/8AG4eI87KFtiwraigESuGhSRhsoIDH3kbYpqTs9mNcwWRzGPMWxfUHYumisauXWekfh4crm98JzRrDBJ9lC9TPWPoSMTbcxqsPWwJxHnilkkSFQqsxtpTl64Pmpaahh7qliVRwNuJ9/HFLU0iSTGV0s/3DGX6Ozd4Eolv2IqpKDTl87MY5Rqhjtujcx6Eb+7zwZ96Rwgf32H44y3MquX2qjmp20yIfCw+0DcfMY0mjr1rKCGqjFlljDenUe47YuX05K3Q937sLiE23A8Qx3eyf6Y/fwimZ2U3HhLHn5nC7L1PwxAxfM78Tjy4va+GHWVQpaU7m1lUDDFQWUsdUpsp31W3xVkgp/iRNZ6UX2SNm+J3/AJRgSObrltGtdToryVTv/mANwRe/PbUOXPBT/iLBJHFS1UH6F/opCw1aeJB38tWAesphJTRlIgwgvqQtYkN/VfnirVGmNOyxp+21YiCSaggqIj4R43Ug9bhsX9HnftmSSZgsNKjxXLREzE334eL8cAka1gXUqGGNbk+GwAxoGRUCxZFLTyEgyKdYIAIuLb9TiZNfDohCV9gr/wB65pPfRQUkaqCW0LMdrc7yW8+GJOU5zJmrSBoiDHGZD4rjSPcOoxTVOXVVPUvFGJDpPhF97crDmOh/HEjKg1FUySV8QjeOJnQWF3a23ptfA6a6FTXpZLVWLCxsstgTtyvw94+eD/sfI5ylkMd0Eh08tjvb4nGWTSM05ZmYXJbl/fPGwdkaf2Ts/QqwBkliEznzff5Age7DbTic8otOyWversEsCSfrDC+8k/0x+9/TEl7AbC+G7+QxmA1PUQQhTMbXvp2JxCqMzpSrbHe44f1xC7SKlPHCx7w31XsxJNgMA1dmtVQyPC8cU2yOHkV1IDIGtYMN9zjRJsl6DDP6unzDJXo9NlOhgQeFiCfiAR78Z5mFLKlW0cRLAkX3vbbmfK+LTNaiQ5Nl1dCZVepuHWN2I1anAtckjZRwxGhg9jqliZ95Y9Tbk6XN7i/P7sHF1aLhNXxJNNlUMhSMyyNJ9ZmFgBbptisqM0zmileOqLRs/isR8/PBAsLV9KBSymnqoybniCw5HEFkzBDozGqqpD0hWPSPTUNj54iLXp202QIKWtqaQVWYMwSNR3KEgGRTufTla+ONDT1BSWDvVQ3ur8sW1LlhrJA1bUVcsINxFJIDq9SAMLzOSONjpAVYl3AxLe9A1RVrDTU9HLmEjBqiMsIYuOpgAQLep+WNZy+lmoMtpKTUjmngSIs17nSoF/ljN+xOWrUwS5wqiSpWrWONJf0egaSxI4k2PyG2NFlzrLEnip6ithgnlUMkcx0ar9CbA9NjjWUGkcU8nJ0SA07g7xeE2+ofzx5rn+1D/wAR/PC47qZL/a/AYVbz+WMxAv2vzWiWlWQVCkQsS5UEgXsLX4E+WM4zzP4q+XVBTFbIi63O5soXgPS/Hniz7ZVaPSw00TTszPqZpJQ1wBw0223I5nhgRMdrDqcdUIJbMZPwmRVlXM9HTvUSd1HKojTUQqXbjb3nfzwb5jl89e0cZkCyRqERpJF1C1zawuV3JNrbcMB+QQGozimAKARkyMz8FAFwfjbBtDqpnURDUEOqncQgtKw3YXO4HL0PDjirSYJaIskdXkzrNXUxVW8JlUhkY8iCOF+hsdsTFzelYhlMfAccMdqO2IpofYaSkp3EiAyvOutADvp089rHfhttgUvQVCBtTUr283iY+RuSvz9BjKeBXaOnF/RWpBRW5/BDG4jYMTsAuBXMq2WqUoAbudwu5PQYXFl9RLMkcMTSFvqlbFT18Q29enPDyt7IxSg+mqxsZ4xq7v8A2frfrfDqZjj2a5MqoLuzMtHT0VNkMUpNfC2uqCj6rsCzKDwJW2k+mEduo0zHLHp6WLvpKP6Usu5UAHUOpFuPK4GKLIaSpy6RfaZJKQgObBASCwtc7i/hPLr7jeCOFtJR6SWQC30oZGa3U30/E42lLxHElu2BOVdpc5ydFioq+QU4NxDIA6W8g3AelsEC/wCI2chQGpKEm25AkF/4sDWeUQoq6WNdGgnWgjvpAJPh36cOfLfFeHYC18HGLFbRedqK6apzOTvp2mMSiNLyawBx23ta5PDFQXVmBHG1rYVWxSf9TqIVu+iRrcAWBOxt1tY88NJHM9QsMMTtOxCogUksx2Atil0J9hf2Pp44aWWqkeMNM+hEkj1AqvO/+XckbdMELgqNbmnXqadlD24aRpNjfruevTDVHTPllLHSCVaWNUA0KLmRubOtzx42O3QccPrZRqHskP7WOQs9vJSbg+4e7GTdstdDPstMxeOty2klWTxF6sBZozxG5A1rccip8sRJsuoJ6vv5USoqH2EdOjIG2sATYGwAGwB9RxxNWWFNlqJSL8JYVZb9bFjb549MoCsDWKqN9ZaWDTq9R4QfeTgcmOiHBlUVIk0cjQ0xmUI0fiJI6MovYeR38sPQ0ZEPcCFaiIbgUslmHuFyB6riRDCHW9Llk06/abWw/gtb0uceyU5teXKqhP8AZrX+YNgtgNCT2VBGlTmNEo/9S8veGT7sd38Um5q1k6tUU4dvidV/ece9+sXhFZXU/wCzAvb36l+7C1qyeGaVBP7YEj72wgKHtbSiooRUxNG7U/iciJY20c+HEDY8ztgINwbWxqkl6hSkk9FUhgQyumksOhZlU/PAs/YmqLsYZ4xHfwAkNty3vv64uLJaKXtVNfM2dY40AtHoVdrAA3N9yd+N+QxedgcrgzCoSpqGkLrL3SAEWUFeIBHHjjsdh+C9DbOKCHKlhanu7OSCZlV7e4i3yxUrVDXvTU5b7Wi38Isvyx7jsQykKNdWHf2uoF+QlYD78d7ZUDcSsG+0LBvjxx2OwihqR3nkBnd5D1dix+eOde6F4yVPUbY7HYQhaVlWB4aqoXyWVh+OOFZUHZ5TIONpVEn8wOPcdhgerUI8qI9LA2qw1AMtv3SB8sX69n6QgHvJxf8AWH5Y7HYaEz//2Q=="/>
          <p:cNvSpPr>
            <a:spLocks noChangeAspect="1" noChangeArrowheads="1"/>
          </p:cNvSpPr>
          <p:nvPr/>
        </p:nvSpPr>
        <p:spPr bwMode="auto">
          <a:xfrm>
            <a:off x="307975" y="-304800"/>
            <a:ext cx="8572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35" descr="data:image/jpeg;base64,/9j/4AAQSkZJRgABAQAAAQABAAD/2wCEAAkGBwgHBgkIBwgKCgkLDRYPDQwMDRsUFRAWIB0iIiAdHx8kKDQsJCYxJx8fLT0tMTU3Ojo6Iys/RD84QzQ5OjcBCgoKDQwNGg8PGjclHyU3Nzc3Nzc3Nzc3Nzc3Nzc3Nzc3Nzc3Nzc3Nzc3Nzc3Nzc3Nzc3Nzc3Nzc3Nzc3Nzc3N//AABEIAGQAWgMBIgACEQEDEQH/xAAbAAABBQEBAAAAAAAAAAAAAAAGAgMEBQcAAf/EAEAQAAIBAgQDBQQGCAUFAAAAAAECAwQRAAUSITFBUQYTImFxFIGRoSMyUrHB0TNiY5KisuHwB0JTcpMVFiRDgv/EABgBAAMBAQAAAAAAAAAAAAAAAAABAgME/8QAHxEAAgICAwEBAQAAAAAAAAAAAAECEQMhEjFBURME/9oADAMBAAIRAxEAPwA4YWsRzwsdScNGV2ACwkdNTgfnj12lWPVaMeW5/LHMaC5/0O2xJX+YYU5BOww0YXkQa5Vt0CYoO1OeQ5MoTvWkqnXUkerSFHVvL4Xw0AQGsggKrUTRxBvql3C39L49eupVQstRAen0q7/PGUvUvnDMallmkY21ltW3Tha2H0ji7paS6pJyV7eI+RB/vpiuAGmxVcM9VGIp4nbu2OlZATxXD7TRj680Y/8AsYw+rpqqCUgIyLe52ubjFx2f7Z12XzRQ1pappDZXEm8iDqD+B+WFw+BZqvfwm1pAb9MeiSPexN/JT+WGaGYTo8iuHV21Kw5ggYlLx4nEARkkAeS6SbtceA9Bhfffs5P3cOsN8JsemJooQThuckwE7A7ffjtM/OSNemlCfvOOaFnGl5nKnjYAfhiyTypmWmppaiVrJGpY+QAvjGMzepzGrlqJjraR7trN/wCxyAxpPbaoSlycpd3kqGCKC5Ow3P4D34y5pmkmeDS4lVioAJ440joKvouMt/8AG4eI87KFtiwraigESuGhSRhsoIDH3kbYpqTs9mNcwWRzGPMWxfUHYumisauXWekfh4crm98JzRrDBJ9lC9TPWPoSMTbcxqsPWwJxHnilkkSFQqsxtpTl64Pmpaahh7qliVRwNuJ9/HFLU0iSTGV0s/3DGX6Ozd4Eolv2IqpKDTl87MY5Rqhjtujcx6Eb+7zwZ96Rwgf32H44y3MquX2qjmp20yIfCw+0DcfMY0mjr1rKCGqjFlljDenUe47YuX05K3Q937sLiE23A8Qx3eyf6Y/fwimZ2U3HhLHn5nC7L1PwxAxfM78Tjy4va+GHWVQpaU7m1lUDDFQWUsdUpsp31W3xVkgp/iRNZ6UX2SNm+J3/AJRgSObrltGtdToryVTv/mANwRe/PbUOXPBT/iLBJHFS1UH6F/opCw1aeJB38tWAesphJTRlIgwgvqQtYkN/VfnirVGmNOyxp+21YiCSaggqIj4R43Ug9bhsX9HnftmSSZgsNKjxXLREzE334eL8cAka1gXUqGGNbk+GwAxoGRUCxZFLTyEgyKdYIAIuLb9TiZNfDohCV9gr/wB65pPfRQUkaqCW0LMdrc7yW8+GJOU5zJmrSBoiDHGZD4rjSPcOoxTVOXVVPUvFGJDpPhF97crDmOh/HEjKg1FUySV8QjeOJnQWF3a23ptfA6a6FTXpZLVWLCxsstgTtyvw94+eD/sfI5ylkMd0Eh08tjvb4nGWTSM05ZmYXJbl/fPGwdkaf2Ts/QqwBkliEznzff5Age7DbTic8otOyWversEsCSfrDC+8k/0x+9/TEl7AbC+G7+QxmA1PUQQhTMbXvp2JxCqMzpSrbHe44f1xC7SKlPHCx7w31XsxJNgMA1dmtVQyPC8cU2yOHkV1IDIGtYMN9zjRJsl6DDP6unzDJXo9NlOhgQeFiCfiAR78Z5mFLKlW0cRLAkX3vbbmfK+LTNaiQ5Nl1dCZVepuHWN2I1anAtckjZRwxGhg9jqliZ95Y9Tbk6XN7i/P7sHF1aLhNXxJNNlUMhSMyyNJ9ZmFgBbptisqM0zmileOqLRs/isR8/PBAsLV9KBSymnqoybniCw5HEFkzBDozGqqpD0hWPSPTUNj54iLXp202QIKWtqaQVWYMwSNR3KEgGRTufTla+ONDT1BSWDvVQ3ur8sW1LlhrJA1bUVcsINxFJIDq9SAMLzOSONjpAVYl3AxLe9A1RVrDTU9HLmEjBqiMsIYuOpgAQLep+WNZy+lmoMtpKTUjmngSIs17nSoF/ljN+xOWrUwS5wqiSpWrWONJf0egaSxI4k2PyG2NFlzrLEnip6ithgnlUMkcx0ar9CbA9NjjWUGkcU8nJ0SA07g7xeE2+ofzx5rn+1D/wAR/PC47qZL/a/AYVbz+WMxAv2vzWiWlWQVCkQsS5UEgXsLX4E+WM4zzP4q+XVBTFbIi63O5soXgPS/Hniz7ZVaPSw00TTszPqZpJQ1wBw0223I5nhgRMdrDqcdUIJbMZPwmRVlXM9HTvUSd1HKojTUQqXbjb3nfzwb5jl89e0cZkCyRqERpJF1C1zawuV3JNrbcMB+QQGozimAKARkyMz8FAFwfjbBtDqpnURDUEOqncQgtKw3YXO4HL0PDjirSYJaIskdXkzrNXUxVW8JlUhkY8iCOF+hsdsTFzelYhlMfAccMdqO2IpofYaSkp3EiAyvOutADvp089rHfhttgUvQVCBtTUr283iY+RuSvz9BjKeBXaOnF/RWpBRW5/BDG4jYMTsAuBXMq2WqUoAbudwu5PQYXFl9RLMkcMTSFvqlbFT18Q29enPDyt7IxSg+mqxsZ4xq7v8A2frfrfDqZjj2a5MqoLuzMtHT0VNkMUpNfC2uqCj6rsCzKDwJW2k+mEduo0zHLHp6WLvpKP6Usu5UAHUOpFuPK4GKLIaSpy6RfaZJKQgObBASCwtc7i/hPLr7jeCOFtJR6SWQC30oZGa3U30/E42lLxHElu2BOVdpc5ydFioq+QU4NxDIA6W8g3AelsEC/wCI2chQGpKEm25AkF/4sDWeUQoq6WNdGgnWgjvpAJPh36cOfLfFeHYC18HGLFbRedqK6apzOTvp2mMSiNLyawBx23ta5PDFQXVmBHG1rYVWxSf9TqIVu+iRrcAWBOxt1tY88NJHM9QsMMTtOxCogUksx2Atil0J9hf2Pp44aWWqkeMNM+hEkj1AqvO/+XckbdMELgqNbmnXqadlD24aRpNjfruevTDVHTPllLHSCVaWNUA0KLmRubOtzx42O3QccPrZRqHskP7WOQs9vJSbg+4e7GTdstdDPstMxeOty2klWTxF6sBZozxG5A1rccip8sRJsuoJ6vv5USoqH2EdOjIG2sATYGwAGwB9RxxNWWFNlqJSL8JYVZb9bFjb549MoCsDWKqN9ZaWDTq9R4QfeTgcmOiHBlUVIk0cjQ0xmUI0fiJI6MovYeR38sPQ0ZEPcCFaiIbgUslmHuFyB6riRDCHW9Llk06/abWw/gtb0uceyU5teXKqhP8AZrX+YNgtgNCT2VBGlTmNEo/9S8veGT7sd38Um5q1k6tUU4dvidV/ece9+sXhFZXU/wCzAvb36l+7C1qyeGaVBP7YEj72wgKHtbSiooRUxNG7U/iciJY20c+HEDY8ztgINwbWxqkl6hSkk9FUhgQyumksOhZlU/PAs/YmqLsYZ4xHfwAkNty3vv64uLJaKXtVNfM2dY40AtHoVdrAA3N9yd+N+QxedgcrgzCoSpqGkLrL3SAEWUFeIBHHjjsdh+C9DbOKCHKlhanu7OSCZlV7e4i3yxUrVDXvTU5b7Wi38Isvyx7jsQykKNdWHf2uoF+QlYD78d7ZUDcSsG+0LBvjxx2OwihqR3nkBnd5D1dix+eOde6F4yVPUbY7HYQhaVlWB4aqoXyWVh+OOFZUHZ5TIONpVEn8wOPcdhgerUI8qI9LA2qw1AMtv3SB8sX69n6QgHvJxf8AWH5Y7HYaEz//2Q=="/>
          <p:cNvSpPr>
            <a:spLocks noChangeAspect="1" noChangeArrowheads="1"/>
          </p:cNvSpPr>
          <p:nvPr/>
        </p:nvSpPr>
        <p:spPr bwMode="auto">
          <a:xfrm>
            <a:off x="460375" y="-152400"/>
            <a:ext cx="8572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Oval 21"/>
          <p:cNvSpPr/>
          <p:nvPr/>
        </p:nvSpPr>
        <p:spPr bwMode="auto">
          <a:xfrm>
            <a:off x="4294187" y="931469"/>
            <a:ext cx="914400" cy="914400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903787" y="1587107"/>
            <a:ext cx="914400" cy="914400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75" y="3645024"/>
            <a:ext cx="4134551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84984"/>
            <a:ext cx="4240717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491880" y="3356992"/>
            <a:ext cx="2457841" cy="923330"/>
          </a:xfrm>
          <a:prstGeom prst="rect">
            <a:avLst/>
          </a:prstGeom>
          <a:solidFill>
            <a:srgbClr val="FFC000"/>
          </a:solidFill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</a:t>
            </a:r>
            <a:r>
              <a:rPr lang="en-GB" dirty="0" smtClean="0"/>
              <a:t>easured in </a:t>
            </a:r>
            <a:r>
              <a:rPr lang="en-GB" baseline="30000" dirty="0" smtClean="0"/>
              <a:t>220</a:t>
            </a:r>
            <a:r>
              <a:rPr lang="en-GB" dirty="0" smtClean="0"/>
              <a:t>Rn, </a:t>
            </a:r>
            <a:r>
              <a:rPr lang="en-GB" baseline="30000" dirty="0" smtClean="0"/>
              <a:t>224,226</a:t>
            </a:r>
            <a:r>
              <a:rPr lang="en-GB" dirty="0" smtClean="0"/>
              <a:t>Ra</a:t>
            </a:r>
          </a:p>
          <a:p>
            <a:r>
              <a:rPr lang="en-GB" i="1" dirty="0" smtClean="0"/>
              <a:t>(but not odd-A nuclei)</a:t>
            </a:r>
            <a:endParaRPr lang="en-GB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516216" y="3356992"/>
            <a:ext cx="2457841" cy="646331"/>
          </a:xfrm>
          <a:prstGeom prst="rect">
            <a:avLst/>
          </a:prstGeom>
          <a:solidFill>
            <a:srgbClr val="FFC000"/>
          </a:solidFill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M</a:t>
            </a:r>
            <a:r>
              <a:rPr lang="en-GB" dirty="0" smtClean="0"/>
              <a:t>easured in </a:t>
            </a:r>
            <a:r>
              <a:rPr lang="en-GB" baseline="30000" dirty="0" smtClean="0"/>
              <a:t>223,225</a:t>
            </a:r>
            <a:r>
              <a:rPr lang="en-GB" dirty="0" smtClean="0"/>
              <a:t>Ra </a:t>
            </a:r>
          </a:p>
          <a:p>
            <a:r>
              <a:rPr lang="en-GB" i="1" dirty="0" smtClean="0"/>
              <a:t>(but not odd-A Rn)</a:t>
            </a:r>
            <a:endParaRPr lang="en-GB" i="1" dirty="0"/>
          </a:p>
        </p:txBody>
      </p:sp>
      <p:cxnSp>
        <p:nvCxnSpPr>
          <p:cNvPr id="26" name="Straight Connector 25"/>
          <p:cNvCxnSpPr>
            <a:endCxn id="27" idx="1"/>
          </p:cNvCxnSpPr>
          <p:nvPr/>
        </p:nvCxnSpPr>
        <p:spPr bwMode="auto">
          <a:xfrm>
            <a:off x="5580112" y="2420888"/>
            <a:ext cx="936104" cy="125927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>
            <a:stCxn id="22" idx="4"/>
            <a:endCxn id="24" idx="0"/>
          </p:cNvCxnSpPr>
          <p:nvPr/>
        </p:nvCxnSpPr>
        <p:spPr bwMode="auto">
          <a:xfrm flipH="1">
            <a:off x="4720801" y="1845869"/>
            <a:ext cx="30586" cy="151112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98013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4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875" y="188913"/>
            <a:ext cx="43926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6" name="TextBox 20"/>
          <p:cNvSpPr txBox="1">
            <a:spLocks noChangeArrowheads="1"/>
          </p:cNvSpPr>
          <p:nvPr/>
        </p:nvSpPr>
        <p:spPr bwMode="auto">
          <a:xfrm>
            <a:off x="179388" y="3357563"/>
            <a:ext cx="2416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 b="1" baseline="30000"/>
              <a:t>225</a:t>
            </a:r>
            <a:r>
              <a:rPr lang="en-GB" sz="3600" b="1"/>
              <a:t>Ra(d,d’)</a:t>
            </a:r>
          </a:p>
        </p:txBody>
      </p:sp>
      <p:sp>
        <p:nvSpPr>
          <p:cNvPr id="6167" name="TextBox 22"/>
          <p:cNvSpPr txBox="1">
            <a:spLocks noChangeArrowheads="1"/>
          </p:cNvSpPr>
          <p:nvPr/>
        </p:nvSpPr>
        <p:spPr bwMode="auto">
          <a:xfrm>
            <a:off x="268288" y="836613"/>
            <a:ext cx="2416175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 b="1" baseline="30000"/>
              <a:t>226</a:t>
            </a:r>
            <a:r>
              <a:rPr lang="en-GB" sz="3600" b="1"/>
              <a:t>Ra(d,d’)</a:t>
            </a:r>
            <a:endParaRPr lang="en-GB" b="1"/>
          </a:p>
          <a:p>
            <a:r>
              <a:rPr lang="en-GB" b="1"/>
              <a:t>actual data</a:t>
            </a:r>
          </a:p>
          <a:p>
            <a:r>
              <a:rPr lang="en-GB" sz="1400" b="1" i="1">
                <a:solidFill>
                  <a:srgbClr val="FF6600"/>
                </a:solidFill>
              </a:rPr>
              <a:t>Thorsteinsen et al. </a:t>
            </a:r>
          </a:p>
          <a:p>
            <a:r>
              <a:rPr lang="en-GB" sz="1400" b="1" i="1">
                <a:solidFill>
                  <a:srgbClr val="FF6600"/>
                </a:solidFill>
              </a:rPr>
              <a:t>Phys. Scr. 42 (1990) 141 </a:t>
            </a:r>
          </a:p>
        </p:txBody>
      </p:sp>
      <p:sp>
        <p:nvSpPr>
          <p:cNvPr id="6169" name="TextBox 23"/>
          <p:cNvSpPr txBox="1">
            <a:spLocks noChangeArrowheads="1"/>
          </p:cNvSpPr>
          <p:nvPr/>
        </p:nvSpPr>
        <p:spPr bwMode="auto">
          <a:xfrm>
            <a:off x="1404269" y="0"/>
            <a:ext cx="5544219" cy="46166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>
                <a:solidFill>
                  <a:srgbClr val="3366FF"/>
                </a:solidFill>
              </a:rPr>
              <a:t> </a:t>
            </a:r>
            <a:r>
              <a:rPr lang="en-US" sz="2400" b="1" dirty="0" smtClean="0">
                <a:solidFill>
                  <a:srgbClr val="3366FF"/>
                </a:solidFill>
              </a:rPr>
              <a:t>          </a:t>
            </a:r>
            <a:r>
              <a:rPr lang="en-US" sz="2400" b="1" dirty="0">
                <a:solidFill>
                  <a:srgbClr val="3366FF"/>
                </a:solidFill>
              </a:rPr>
              <a:t>expected </a:t>
            </a:r>
            <a:r>
              <a:rPr lang="en-US" sz="2400" b="1" dirty="0" smtClean="0">
                <a:solidFill>
                  <a:srgbClr val="3366FF"/>
                </a:solidFill>
              </a:rPr>
              <a:t>spectrum for </a:t>
            </a:r>
            <a:r>
              <a:rPr lang="en-US" sz="2400" b="1" baseline="30000" dirty="0" smtClean="0">
                <a:solidFill>
                  <a:srgbClr val="3366FF"/>
                </a:solidFill>
              </a:rPr>
              <a:t>225</a:t>
            </a:r>
            <a:r>
              <a:rPr lang="en-US" sz="2400" b="1" dirty="0" smtClean="0">
                <a:solidFill>
                  <a:srgbClr val="3366FF"/>
                </a:solidFill>
              </a:rPr>
              <a:t>Ra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6171" name="TextBox 25"/>
          <p:cNvSpPr txBox="1">
            <a:spLocks noChangeArrowheads="1"/>
          </p:cNvSpPr>
          <p:nvPr/>
        </p:nvSpPr>
        <p:spPr bwMode="auto">
          <a:xfrm>
            <a:off x="3635375" y="1341438"/>
            <a:ext cx="915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olidFill>
                  <a:srgbClr val="FF6600"/>
                </a:solidFill>
                <a:latin typeface="Symbol" pitchFamily="18" charset="2"/>
              </a:rPr>
              <a:t>D</a:t>
            </a:r>
            <a:r>
              <a:rPr lang="en-US" sz="1000" b="1">
                <a:solidFill>
                  <a:srgbClr val="FF6600"/>
                </a:solidFill>
              </a:rPr>
              <a:t>E ~ 10 keV</a:t>
            </a:r>
          </a:p>
        </p:txBody>
      </p:sp>
      <p:sp>
        <p:nvSpPr>
          <p:cNvPr id="6172" name="TextBox 24"/>
          <p:cNvSpPr txBox="1">
            <a:spLocks noChangeArrowheads="1"/>
          </p:cNvSpPr>
          <p:nvPr/>
        </p:nvSpPr>
        <p:spPr bwMode="auto">
          <a:xfrm>
            <a:off x="3846513" y="2997200"/>
            <a:ext cx="23923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-400        -200          0</a:t>
            </a:r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5148263" y="476250"/>
          <a:ext cx="5270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Document" r:id="rId4" imgW="5270306" imgH="342887" progId="">
                  <p:embed/>
                </p:oleObj>
              </mc:Choice>
              <mc:Fallback>
                <p:oleObj name="Document" r:id="rId4" imgW="5270306" imgH="34288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76250"/>
                        <a:ext cx="52705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" name="Picture 2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498" y="3861048"/>
            <a:ext cx="6768752" cy="2808312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5568280" y="4436665"/>
            <a:ext cx="12859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6600"/>
                </a:solidFill>
                <a:latin typeface="Symbol" charset="2"/>
                <a:cs typeface="Symbol" charset="2"/>
              </a:rPr>
              <a:t>D</a:t>
            </a:r>
            <a:r>
              <a:rPr lang="en-US" sz="1000" b="1" dirty="0" smtClean="0">
                <a:solidFill>
                  <a:srgbClr val="FF6600"/>
                </a:solidFill>
              </a:rPr>
              <a:t>E (FWHM) = 20 </a:t>
            </a:r>
            <a:r>
              <a:rPr lang="en-US" sz="1000" b="1" dirty="0" err="1" smtClean="0">
                <a:solidFill>
                  <a:srgbClr val="FF6600"/>
                </a:solidFill>
              </a:rPr>
              <a:t>keV</a:t>
            </a:r>
            <a:endParaRPr lang="en-US" sz="1000" b="1" dirty="0">
              <a:solidFill>
                <a:srgbClr val="FF66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52120" y="4003675"/>
            <a:ext cx="1921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c</a:t>
            </a:r>
            <a:r>
              <a:rPr lang="en-GB" i="1" dirty="0" smtClean="0"/>
              <a:t>ourtesy L Gaffney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103859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:\Papers &amp; Proposals\Proposals\ISOLDE\octupole lanthanide\LoI rare-earth\rare-earth B(E3)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7595070" cy="527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652120" y="764704"/>
            <a:ext cx="2099539" cy="52322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 algn="l"/>
            <a:r>
              <a:rPr lang="en-GB" sz="1400" b="1" i="1" dirty="0" smtClean="0">
                <a:solidFill>
                  <a:srgbClr val="009900"/>
                </a:solidFill>
              </a:rPr>
              <a:t>B Bucher et al.</a:t>
            </a:r>
          </a:p>
          <a:p>
            <a:pPr algn="l"/>
            <a:r>
              <a:rPr lang="en-GB" sz="1400" b="1" i="1" dirty="0" smtClean="0">
                <a:solidFill>
                  <a:srgbClr val="009900"/>
                </a:solidFill>
              </a:rPr>
              <a:t>PRL 118, 152504 (2017)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987824" y="745540"/>
            <a:ext cx="2099539" cy="52322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 algn="l"/>
            <a:r>
              <a:rPr lang="en-GB" sz="1400" b="1" i="1" dirty="0" smtClean="0">
                <a:solidFill>
                  <a:srgbClr val="009900"/>
                </a:solidFill>
              </a:rPr>
              <a:t>B Bucher et al.</a:t>
            </a:r>
          </a:p>
          <a:p>
            <a:pPr algn="l"/>
            <a:r>
              <a:rPr lang="en-GB" sz="1400" b="1" i="1" dirty="0" smtClean="0">
                <a:solidFill>
                  <a:srgbClr val="009900"/>
                </a:solidFill>
              </a:rPr>
              <a:t>PRL 116, 112503 (2016) </a:t>
            </a:r>
          </a:p>
        </p:txBody>
      </p:sp>
      <p:cxnSp>
        <p:nvCxnSpPr>
          <p:cNvPr id="3" name="Straight Arrow Connector 2"/>
          <p:cNvCxnSpPr>
            <a:stCxn id="5" idx="2"/>
          </p:cNvCxnSpPr>
          <p:nvPr/>
        </p:nvCxnSpPr>
        <p:spPr>
          <a:xfrm>
            <a:off x="4037594" y="1268760"/>
            <a:ext cx="822438" cy="9866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796136" y="1268760"/>
            <a:ext cx="905753" cy="988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035561" y="113994"/>
            <a:ext cx="489108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GB" b="1" dirty="0" smtClean="0"/>
              <a:t>Motivation #2: B(E3)s in </a:t>
            </a:r>
            <a:r>
              <a:rPr lang="en-GB" b="1" baseline="30000" dirty="0" smtClean="0"/>
              <a:t>144,146</a:t>
            </a:r>
            <a:r>
              <a:rPr lang="en-GB" b="1" dirty="0" smtClean="0"/>
              <a:t>Ba</a:t>
            </a:r>
            <a:endParaRPr lang="en-GB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11760" y="6040950"/>
            <a:ext cx="4305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 smtClean="0"/>
              <a:t>144</a:t>
            </a:r>
            <a:r>
              <a:rPr lang="en-GB" dirty="0" smtClean="0"/>
              <a:t>Ba: 2</a:t>
            </a:r>
            <a:r>
              <a:rPr lang="en-GB" baseline="30000" dirty="0" smtClean="0"/>
              <a:t>+</a:t>
            </a:r>
            <a:r>
              <a:rPr lang="en-GB" dirty="0" smtClean="0"/>
              <a:t> 199, 4</a:t>
            </a:r>
            <a:r>
              <a:rPr lang="en-GB" baseline="30000" dirty="0" smtClean="0"/>
              <a:t>+</a:t>
            </a:r>
            <a:r>
              <a:rPr lang="en-GB" dirty="0" smtClean="0"/>
              <a:t> 530, 1</a:t>
            </a:r>
            <a:r>
              <a:rPr lang="en-GB" baseline="30000" dirty="0" smtClean="0"/>
              <a:t>-</a:t>
            </a:r>
            <a:r>
              <a:rPr lang="en-GB" dirty="0" smtClean="0"/>
              <a:t> 759, 3</a:t>
            </a:r>
            <a:r>
              <a:rPr lang="en-GB" baseline="30000" dirty="0" smtClean="0"/>
              <a:t>-</a:t>
            </a:r>
            <a:r>
              <a:rPr lang="en-GB" dirty="0" smtClean="0"/>
              <a:t> 838, 6</a:t>
            </a:r>
            <a:r>
              <a:rPr lang="en-GB" baseline="30000" dirty="0" smtClean="0"/>
              <a:t>+</a:t>
            </a:r>
            <a:r>
              <a:rPr lang="en-GB" dirty="0" smtClean="0"/>
              <a:t> 961</a:t>
            </a:r>
          </a:p>
          <a:p>
            <a:r>
              <a:rPr lang="en-GB" baseline="30000" dirty="0" smtClean="0"/>
              <a:t>146</a:t>
            </a:r>
            <a:r>
              <a:rPr lang="en-GB" dirty="0" smtClean="0"/>
              <a:t>Ba: 2</a:t>
            </a:r>
            <a:r>
              <a:rPr lang="en-GB" baseline="30000" dirty="0" smtClean="0"/>
              <a:t>+</a:t>
            </a:r>
            <a:r>
              <a:rPr lang="en-GB" dirty="0" smtClean="0"/>
              <a:t> 181, 4</a:t>
            </a:r>
            <a:r>
              <a:rPr lang="en-GB" baseline="30000" dirty="0" smtClean="0"/>
              <a:t>+</a:t>
            </a:r>
            <a:r>
              <a:rPr lang="en-GB" dirty="0" smtClean="0"/>
              <a:t> 514, 1</a:t>
            </a:r>
            <a:r>
              <a:rPr lang="en-GB" baseline="30000" dirty="0" smtClean="0"/>
              <a:t>-</a:t>
            </a:r>
            <a:r>
              <a:rPr lang="en-GB" dirty="0" smtClean="0"/>
              <a:t> 738, 3</a:t>
            </a:r>
            <a:r>
              <a:rPr lang="en-GB" baseline="30000" dirty="0" smtClean="0"/>
              <a:t>-</a:t>
            </a:r>
            <a:r>
              <a:rPr lang="en-GB" dirty="0" smtClean="0"/>
              <a:t> 821, 6</a:t>
            </a:r>
            <a:r>
              <a:rPr lang="en-GB" baseline="30000" dirty="0" smtClean="0"/>
              <a:t>+</a:t>
            </a:r>
            <a:r>
              <a:rPr lang="en-GB" dirty="0" smtClean="0"/>
              <a:t> 958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931024" y="6179449"/>
            <a:ext cx="2117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s</a:t>
            </a:r>
            <a:r>
              <a:rPr lang="en-GB" b="1" dirty="0" smtClean="0">
                <a:solidFill>
                  <a:srgbClr val="FF0000"/>
                </a:solidFill>
              </a:rPr>
              <a:t>eparation &gt; 79 </a:t>
            </a:r>
            <a:r>
              <a:rPr lang="en-GB" b="1" dirty="0" err="1" smtClean="0">
                <a:solidFill>
                  <a:srgbClr val="FF0000"/>
                </a:solidFill>
              </a:rPr>
              <a:t>keV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06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8" y="945976"/>
            <a:ext cx="66389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74650" y="-26988"/>
            <a:ext cx="8229600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Experimental details</a:t>
            </a:r>
          </a:p>
          <a:p>
            <a:pPr algn="ctr"/>
            <a:r>
              <a:rPr lang="en-GB" b="1" i="1" dirty="0" smtClean="0">
                <a:solidFill>
                  <a:srgbClr val="FF0000"/>
                </a:solidFill>
              </a:rPr>
              <a:t>(taken from Ben Kay et al., ATLAS #1619)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717032"/>
            <a:ext cx="123630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c</a:t>
            </a:r>
            <a:r>
              <a:rPr lang="en-GB" i="1" dirty="0" smtClean="0"/>
              <a:t>ompeting </a:t>
            </a:r>
          </a:p>
          <a:p>
            <a:r>
              <a:rPr lang="en-GB" i="1" dirty="0"/>
              <a:t>c</a:t>
            </a:r>
            <a:r>
              <a:rPr lang="en-GB" i="1" dirty="0" smtClean="0"/>
              <a:t>hannels:</a:t>
            </a:r>
          </a:p>
          <a:p>
            <a:r>
              <a:rPr lang="en-GB" dirty="0" smtClean="0"/>
              <a:t>CN</a:t>
            </a:r>
          </a:p>
          <a:p>
            <a:r>
              <a:rPr lang="en-GB" dirty="0" smtClean="0"/>
              <a:t>(</a:t>
            </a:r>
            <a:r>
              <a:rPr lang="en-GB" dirty="0" err="1" smtClean="0"/>
              <a:t>d,t</a:t>
            </a:r>
            <a:r>
              <a:rPr lang="en-GB" dirty="0" smtClean="0"/>
              <a:t>)</a:t>
            </a:r>
          </a:p>
          <a:p>
            <a:r>
              <a:rPr lang="en-GB" dirty="0" smtClean="0"/>
              <a:t>(d,</a:t>
            </a:r>
            <a:r>
              <a:rPr lang="en-GB" baseline="30000" dirty="0" smtClean="0"/>
              <a:t>3</a:t>
            </a:r>
            <a:r>
              <a:rPr lang="en-GB" dirty="0" smtClean="0"/>
              <a:t>He)</a:t>
            </a:r>
          </a:p>
          <a:p>
            <a:r>
              <a:rPr lang="en-GB" dirty="0" smtClean="0"/>
              <a:t>(</a:t>
            </a:r>
            <a:r>
              <a:rPr lang="en-GB" dirty="0" err="1" smtClean="0"/>
              <a:t>d,</a:t>
            </a:r>
            <a:r>
              <a:rPr lang="en-GB" dirty="0" err="1" smtClean="0">
                <a:latin typeface="Symbol" panose="05050102010706020507" pitchFamily="18" charset="2"/>
              </a:rPr>
              <a:t>a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668344" y="4149080"/>
            <a:ext cx="1475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 days:</a:t>
            </a:r>
          </a:p>
          <a:p>
            <a:r>
              <a:rPr lang="en-GB" dirty="0" smtClean="0"/>
              <a:t>~10% error in B(E3)</a:t>
            </a:r>
            <a:endParaRPr lang="en-GB" dirty="0"/>
          </a:p>
          <a:p>
            <a:r>
              <a:rPr lang="en-GB" dirty="0" smtClean="0"/>
              <a:t>(10</a:t>
            </a:r>
            <a:r>
              <a:rPr lang="en-GB" baseline="30000" dirty="0" smtClean="0"/>
              <a:t>5</a:t>
            </a:r>
            <a:r>
              <a:rPr lang="en-GB" dirty="0" smtClean="0"/>
              <a:t> ions/s</a:t>
            </a:r>
          </a:p>
          <a:p>
            <a:r>
              <a:rPr lang="en-GB" dirty="0" smtClean="0"/>
              <a:t>20 </a:t>
            </a:r>
            <a:r>
              <a:rPr lang="en-GB" dirty="0" smtClean="0">
                <a:latin typeface="Symbol" panose="05050102010706020507" pitchFamily="18" charset="2"/>
              </a:rPr>
              <a:t>m</a:t>
            </a:r>
            <a:r>
              <a:rPr lang="en-GB" dirty="0" smtClean="0"/>
              <a:t>g/cm</a:t>
            </a:r>
            <a:r>
              <a:rPr lang="en-GB" baseline="30000" dirty="0" smtClean="0"/>
              <a:t>2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i="1" dirty="0" smtClean="0"/>
              <a:t>Similar to </a:t>
            </a:r>
            <a:r>
              <a:rPr lang="en-GB" i="1" dirty="0" err="1" smtClean="0"/>
              <a:t>Coulex</a:t>
            </a:r>
            <a:r>
              <a:rPr lang="en-GB" i="1" dirty="0" smtClean="0"/>
              <a:t> IS553</a:t>
            </a:r>
            <a:endParaRPr lang="en-GB" i="1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5148063" y="765175"/>
            <a:ext cx="3499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en-US" b="1" dirty="0" smtClean="0">
                <a:solidFill>
                  <a:srgbClr val="0000FF"/>
                </a:solidFill>
              </a:rPr>
              <a:t>Q-value </a:t>
            </a:r>
            <a:r>
              <a:rPr lang="en-GB" altLang="en-US" b="1" dirty="0">
                <a:solidFill>
                  <a:srgbClr val="0000FF"/>
                </a:solidFill>
              </a:rPr>
              <a:t>= 1.01 </a:t>
            </a:r>
            <a:r>
              <a:rPr lang="en-GB" altLang="en-US" b="1" i="1" dirty="0" err="1">
                <a:solidFill>
                  <a:srgbClr val="0000FF"/>
                </a:solidFill>
              </a:rPr>
              <a:t>E</a:t>
            </a:r>
            <a:r>
              <a:rPr lang="en-GB" altLang="en-US" b="1" baseline="-25000" dirty="0" err="1">
                <a:solidFill>
                  <a:srgbClr val="0000FF"/>
                </a:solidFill>
              </a:rPr>
              <a:t>lab</a:t>
            </a:r>
            <a:r>
              <a:rPr lang="en-GB" altLang="en-US" b="1" dirty="0">
                <a:solidFill>
                  <a:srgbClr val="0000FF"/>
                </a:solidFill>
              </a:rPr>
              <a:t> </a:t>
            </a:r>
            <a:r>
              <a:rPr lang="en-GB" altLang="en-US" sz="1000" b="1" dirty="0">
                <a:solidFill>
                  <a:srgbClr val="0000FF"/>
                </a:solidFill>
              </a:rPr>
              <a:t>(MeV) </a:t>
            </a:r>
            <a:r>
              <a:rPr lang="en-GB" altLang="en-US" b="1" dirty="0" smtClean="0">
                <a:solidFill>
                  <a:srgbClr val="0000FF"/>
                </a:solidFill>
              </a:rPr>
              <a:t>- </a:t>
            </a:r>
            <a:r>
              <a:rPr lang="en-GB" altLang="en-US" b="1" dirty="0" smtClean="0">
                <a:solidFill>
                  <a:srgbClr val="0000FF"/>
                </a:solidFill>
              </a:rPr>
              <a:t>0.20</a:t>
            </a:r>
            <a:r>
              <a:rPr lang="en-GB" altLang="en-US" b="1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GB" altLang="en-US" b="1" i="1" dirty="0" smtClean="0">
                <a:solidFill>
                  <a:srgbClr val="0000FF"/>
                </a:solidFill>
                <a:latin typeface="Book Antiqua" panose="02040602050305030304" pitchFamily="18" charset="0"/>
              </a:rPr>
              <a:t>z</a:t>
            </a:r>
            <a:r>
              <a:rPr lang="en-GB" altLang="en-US" b="1" dirty="0" smtClean="0">
                <a:solidFill>
                  <a:srgbClr val="0000FF"/>
                </a:solidFill>
                <a:latin typeface="Symbol" panose="05050102010706020507" pitchFamily="18" charset="2"/>
              </a:rPr>
              <a:t> </a:t>
            </a:r>
            <a:r>
              <a:rPr lang="en-GB" altLang="en-US" sz="1000" b="1" dirty="0">
                <a:solidFill>
                  <a:srgbClr val="0000FF"/>
                </a:solidFill>
              </a:rPr>
              <a:t>(cm</a:t>
            </a:r>
            <a:r>
              <a:rPr lang="en-GB" altLang="en-US" sz="1000" b="1" dirty="0" smtClean="0">
                <a:solidFill>
                  <a:srgbClr val="0000FF"/>
                </a:solidFill>
              </a:rPr>
              <a:t>)</a:t>
            </a:r>
            <a:endParaRPr lang="en-GB" altLang="en-US" sz="1000" b="1" dirty="0">
              <a:solidFill>
                <a:srgbClr val="0000FF"/>
              </a:solidFill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2267744" y="761310"/>
            <a:ext cx="1558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en-US" b="1" i="1" dirty="0" smtClean="0">
                <a:solidFill>
                  <a:srgbClr val="0000FF"/>
                </a:solidFill>
              </a:rPr>
              <a:t>Using Ptolemy</a:t>
            </a:r>
            <a:endParaRPr lang="en-GB" altLang="en-US" sz="10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990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082627" y="1124744"/>
            <a:ext cx="4129980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</a:rPr>
              <a:t>d(</a:t>
            </a:r>
            <a:r>
              <a:rPr lang="en-US" sz="2000" baseline="30000" dirty="0">
                <a:solidFill>
                  <a:prstClr val="black"/>
                </a:solidFill>
              </a:rPr>
              <a:t>24</a:t>
            </a:r>
            <a:r>
              <a:rPr lang="en-US" sz="2000" dirty="0">
                <a:solidFill>
                  <a:prstClr val="black"/>
                </a:solidFill>
              </a:rPr>
              <a:t>Ne,p)</a:t>
            </a:r>
            <a:r>
              <a:rPr lang="en-US" sz="2000" baseline="30000" dirty="0">
                <a:solidFill>
                  <a:prstClr val="black"/>
                </a:solidFill>
              </a:rPr>
              <a:t>25</a:t>
            </a:r>
            <a:r>
              <a:rPr lang="en-US" sz="2000" dirty="0">
                <a:solidFill>
                  <a:prstClr val="black"/>
                </a:solidFill>
              </a:rPr>
              <a:t>Ne </a:t>
            </a:r>
            <a:r>
              <a:rPr lang="en-US" sz="20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@ 10 MeV/u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4683" y="1844675"/>
            <a:ext cx="329723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With HIE-ISOLDE beam: ~40 </a:t>
            </a:r>
            <a:r>
              <a:rPr lang="en-US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keV</a:t>
            </a:r>
            <a:endParaRPr lang="en-US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66655" y="1844675"/>
            <a:ext cx="34258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With manipulated beam*: </a:t>
            </a:r>
            <a:r>
              <a:rPr lang="en-US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~</a:t>
            </a: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25 </a:t>
            </a:r>
            <a:r>
              <a:rPr lang="en-US" dirty="0" err="1">
                <a:solidFill>
                  <a:prstClr val="black"/>
                </a:solidFill>
                <a:latin typeface="Calibri"/>
                <a:ea typeface="+mn-ea"/>
                <a:cs typeface="+mn-cs"/>
              </a:rPr>
              <a:t>keV</a:t>
            </a:r>
            <a:endParaRPr lang="en-US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74650" y="-26988"/>
            <a:ext cx="8229600" cy="7921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>
                <a:solidFill>
                  <a:srgbClr val="0000FF"/>
                </a:solidFill>
              </a:rPr>
              <a:t>Q-value resolution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3122635"/>
              </p:ext>
            </p:extLst>
          </p:nvPr>
        </p:nvGraphicFramePr>
        <p:xfrm>
          <a:off x="-5184" y="26369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336230"/>
              </p:ext>
            </p:extLst>
          </p:nvPr>
        </p:nvGraphicFramePr>
        <p:xfrm>
          <a:off x="4788024" y="26369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357" y="5877271"/>
            <a:ext cx="91949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</a:t>
            </a:r>
            <a:r>
              <a:rPr lang="en-GB" dirty="0"/>
              <a:t>m</a:t>
            </a:r>
            <a:r>
              <a:rPr lang="en-GB" dirty="0" smtClean="0"/>
              <a:t>anipulated beam:</a:t>
            </a:r>
          </a:p>
          <a:p>
            <a:r>
              <a:rPr lang="en-GB" dirty="0" smtClean="0"/>
              <a:t>FWHM </a:t>
            </a:r>
            <a:r>
              <a:rPr lang="en-GB" dirty="0" smtClean="0">
                <a:latin typeface="Symbol" panose="05050102010706020507" pitchFamily="18" charset="2"/>
              </a:rPr>
              <a:t>D</a:t>
            </a:r>
            <a:r>
              <a:rPr lang="en-GB" dirty="0" smtClean="0"/>
              <a:t>E/E reduced from 0.5% to 0.1% through de-bunching and phase rotation</a:t>
            </a:r>
          </a:p>
          <a:p>
            <a:r>
              <a:rPr lang="en-GB" dirty="0" smtClean="0"/>
              <a:t>Transverse emittance (normalised </a:t>
            </a:r>
            <a:r>
              <a:rPr lang="en-GB" dirty="0" err="1" smtClean="0"/>
              <a:t>rms</a:t>
            </a:r>
            <a:r>
              <a:rPr lang="en-GB" dirty="0" smtClean="0"/>
              <a:t>) reduced from 0.1 to 0.02 mm </a:t>
            </a:r>
            <a:r>
              <a:rPr lang="en-GB" dirty="0" err="1" smtClean="0"/>
              <a:t>mrad</a:t>
            </a:r>
            <a:r>
              <a:rPr lang="en-GB" dirty="0" smtClean="0"/>
              <a:t> through collimation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643432" y="5445224"/>
            <a:ext cx="3692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Similar results obtained by M </a:t>
            </a:r>
            <a:r>
              <a:rPr lang="en-GB" i="1" dirty="0" err="1" smtClean="0"/>
              <a:t>Labiche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57093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382</Words>
  <Application>Microsoft Macintosh PowerPoint</Application>
  <PresentationFormat>On-screen Show (4:3)</PresentationFormat>
  <Paragraphs>81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Equation</vt:lpstr>
      <vt:lpstr>Document</vt:lpstr>
      <vt:lpstr>Inelastic scattering with ISS Peter Butler (U. Liverpool)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Butler</dc:creator>
  <cp:lastModifiedBy>Peter Butler</cp:lastModifiedBy>
  <cp:revision>34</cp:revision>
  <dcterms:created xsi:type="dcterms:W3CDTF">2017-07-03T10:23:23Z</dcterms:created>
  <dcterms:modified xsi:type="dcterms:W3CDTF">2017-07-13T09:22:54Z</dcterms:modified>
</cp:coreProperties>
</file>